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1" r:id="rId14"/>
    <p:sldId id="270" r:id="rId15"/>
  </p:sldIdLst>
  <p:sldSz cx="18288000" cy="10287000"/>
  <p:notesSz cx="6858000" cy="9144000"/>
  <p:embeddedFontLst>
    <p:embeddedFont>
      <p:font typeface="Arimo" panose="020B0604020202020204" charset="0"/>
      <p:regular r:id="rId17"/>
      <p:bold r:id="rId18"/>
      <p:italic r:id="rId19"/>
      <p:boldItalic r:id="rId20"/>
    </p:embeddedFont>
    <p:embeddedFont>
      <p:font typeface="Arimo Bold" panose="020B0604020202020204" charset="0"/>
      <p:regular r:id="rId21"/>
    </p:embeddedFont>
    <p:embeddedFont>
      <p:font typeface="Poppins" panose="00000500000000000000" pitchFamily="2" charset="0"/>
      <p:regular r:id="rId22"/>
      <p:bold r:id="rId23"/>
      <p:italic r:id="rId24"/>
      <p:boldItalic r:id="rId25"/>
    </p:embeddedFont>
    <p:embeddedFont>
      <p:font typeface="Poppins Bold" panose="00000800000000000000" charset="0"/>
      <p:regular r:id="rId26"/>
    </p:embeddedFont>
    <p:embeddedFont>
      <p:font typeface="Roboto" panose="02000000000000000000" pitchFamily="2" charset="0"/>
      <p:regular r:id="rId27"/>
    </p:embeddedFont>
    <p:embeddedFont>
      <p:font typeface="Roboto Bold" panose="02000000000000000000"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41" autoAdjust="0"/>
  </p:normalViewPr>
  <p:slideViewPr>
    <p:cSldViewPr>
      <p:cViewPr varScale="1">
        <p:scale>
          <a:sx n="70" d="100"/>
          <a:sy n="70" d="100"/>
        </p:scale>
        <p:origin x="6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4.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nwdp.nwic.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nwdp.nwic.i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wdp.nwic.i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0" y="5590237"/>
            <a:ext cx="20196918" cy="14099416"/>
            <a:chOff x="0" y="0"/>
            <a:chExt cx="26929224" cy="18799221"/>
          </a:xfrm>
        </p:grpSpPr>
        <p:sp>
          <p:nvSpPr>
            <p:cNvPr id="3" name="Freeform 3"/>
            <p:cNvSpPr/>
            <p:nvPr/>
          </p:nvSpPr>
          <p:spPr>
            <a:xfrm>
              <a:off x="0" y="3732445"/>
              <a:ext cx="9562518" cy="3454459"/>
            </a:xfrm>
            <a:custGeom>
              <a:avLst/>
              <a:gdLst/>
              <a:ahLst/>
              <a:cxnLst/>
              <a:rect l="l" t="t" r="r" b="b"/>
              <a:pathLst>
                <a:path w="9562518" h="3454459">
                  <a:moveTo>
                    <a:pt x="0" y="0"/>
                  </a:moveTo>
                  <a:lnTo>
                    <a:pt x="9562518" y="0"/>
                  </a:lnTo>
                  <a:lnTo>
                    <a:pt x="9562518" y="3454459"/>
                  </a:lnTo>
                  <a:lnTo>
                    <a:pt x="0" y="34544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8130003" y="0"/>
              <a:ext cx="18799221" cy="1879922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sp>
        <p:nvSpPr>
          <p:cNvPr id="7" name="Freeform 7"/>
          <p:cNvSpPr/>
          <p:nvPr/>
        </p:nvSpPr>
        <p:spPr>
          <a:xfrm>
            <a:off x="8757394" y="7522582"/>
            <a:ext cx="8779632" cy="1733977"/>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4"/>
            <a:stretch>
              <a:fillRect/>
            </a:stretch>
          </a:blipFill>
        </p:spPr>
      </p:sp>
      <p:grpSp>
        <p:nvGrpSpPr>
          <p:cNvPr id="15" name="Group 15"/>
          <p:cNvGrpSpPr/>
          <p:nvPr/>
        </p:nvGrpSpPr>
        <p:grpSpPr>
          <a:xfrm>
            <a:off x="1640285" y="5766386"/>
            <a:ext cx="5030237" cy="759258"/>
            <a:chOff x="0" y="0"/>
            <a:chExt cx="1324836" cy="199969"/>
          </a:xfrm>
        </p:grpSpPr>
        <p:sp>
          <p:nvSpPr>
            <p:cNvPr id="16" name="Freeform 16"/>
            <p:cNvSpPr/>
            <p:nvPr/>
          </p:nvSpPr>
          <p:spPr>
            <a:xfrm>
              <a:off x="0" y="0"/>
              <a:ext cx="1324836" cy="199969"/>
            </a:xfrm>
            <a:custGeom>
              <a:avLst/>
              <a:gdLst/>
              <a:ahLst/>
              <a:cxnLst/>
              <a:rect l="l" t="t" r="r" b="b"/>
              <a:pathLst>
                <a:path w="1324836" h="199969">
                  <a:moveTo>
                    <a:pt x="16930" y="0"/>
                  </a:moveTo>
                  <a:lnTo>
                    <a:pt x="1307906" y="0"/>
                  </a:lnTo>
                  <a:cubicBezTo>
                    <a:pt x="1312396" y="0"/>
                    <a:pt x="1316703" y="1784"/>
                    <a:pt x="1319878" y="4959"/>
                  </a:cubicBezTo>
                  <a:cubicBezTo>
                    <a:pt x="1323052" y="8134"/>
                    <a:pt x="1324836" y="12440"/>
                    <a:pt x="1324836" y="16930"/>
                  </a:cubicBezTo>
                  <a:lnTo>
                    <a:pt x="1324836" y="183039"/>
                  </a:lnTo>
                  <a:cubicBezTo>
                    <a:pt x="1324836" y="187529"/>
                    <a:pt x="1323052" y="191836"/>
                    <a:pt x="1319878" y="195011"/>
                  </a:cubicBezTo>
                  <a:cubicBezTo>
                    <a:pt x="1316703" y="198186"/>
                    <a:pt x="1312396" y="199969"/>
                    <a:pt x="1307906" y="199969"/>
                  </a:cubicBezTo>
                  <a:lnTo>
                    <a:pt x="16930" y="199969"/>
                  </a:lnTo>
                  <a:cubicBezTo>
                    <a:pt x="12440" y="199969"/>
                    <a:pt x="8134" y="198186"/>
                    <a:pt x="4959" y="195011"/>
                  </a:cubicBezTo>
                  <a:cubicBezTo>
                    <a:pt x="1784" y="191836"/>
                    <a:pt x="0" y="187529"/>
                    <a:pt x="0" y="183039"/>
                  </a:cubicBezTo>
                  <a:lnTo>
                    <a:pt x="0" y="16930"/>
                  </a:lnTo>
                  <a:cubicBezTo>
                    <a:pt x="0" y="12440"/>
                    <a:pt x="1784" y="8134"/>
                    <a:pt x="4959" y="4959"/>
                  </a:cubicBezTo>
                  <a:cubicBezTo>
                    <a:pt x="8134" y="1784"/>
                    <a:pt x="12440" y="0"/>
                    <a:pt x="16930" y="0"/>
                  </a:cubicBezTo>
                  <a:close/>
                </a:path>
              </a:pathLst>
            </a:custGeom>
            <a:solidFill>
              <a:srgbClr val="03ADEF"/>
            </a:solidFill>
          </p:spPr>
        </p:sp>
        <p:sp>
          <p:nvSpPr>
            <p:cNvPr id="17" name="TextBox 17"/>
            <p:cNvSpPr txBox="1"/>
            <p:nvPr/>
          </p:nvSpPr>
          <p:spPr>
            <a:xfrm>
              <a:off x="0" y="-95250"/>
              <a:ext cx="1324836" cy="295219"/>
            </a:xfrm>
            <a:prstGeom prst="rect">
              <a:avLst/>
            </a:prstGeom>
          </p:spPr>
          <p:txBody>
            <a:bodyPr lIns="50800" tIns="50800" rIns="50800" bIns="50800" rtlCol="0" anchor="ctr"/>
            <a:lstStyle/>
            <a:p>
              <a:pPr algn="ctr">
                <a:lnSpc>
                  <a:spcPts val="3437"/>
                </a:lnSpc>
              </a:pPr>
              <a:endParaRPr/>
            </a:p>
          </p:txBody>
        </p:sp>
      </p:grpSp>
      <p:grpSp>
        <p:nvGrpSpPr>
          <p:cNvPr id="18" name="Group 18"/>
          <p:cNvGrpSpPr/>
          <p:nvPr/>
        </p:nvGrpSpPr>
        <p:grpSpPr>
          <a:xfrm>
            <a:off x="-41907" y="-1717598"/>
            <a:ext cx="20197673" cy="6463625"/>
            <a:chOff x="0" y="0"/>
            <a:chExt cx="26930230" cy="8618166"/>
          </a:xfrm>
        </p:grpSpPr>
        <p:grpSp>
          <p:nvGrpSpPr>
            <p:cNvPr id="19" name="Group 19"/>
            <p:cNvGrpSpPr/>
            <p:nvPr/>
          </p:nvGrpSpPr>
          <p:grpSpPr>
            <a:xfrm>
              <a:off x="21949522" y="0"/>
              <a:ext cx="4980708" cy="498070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053018" y="1432164"/>
              <a:ext cx="1715933" cy="171593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5" name="Freeform 25"/>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5"/>
              <a:stretch>
                <a:fillRect/>
              </a:stretch>
            </a:blipFill>
          </p:spPr>
        </p:sp>
      </p:grpSp>
      <p:sp>
        <p:nvSpPr>
          <p:cNvPr id="26" name="TextBox 26"/>
          <p:cNvSpPr txBox="1"/>
          <p:nvPr/>
        </p:nvSpPr>
        <p:spPr>
          <a:xfrm>
            <a:off x="1640285" y="5629024"/>
            <a:ext cx="5030237" cy="896620"/>
          </a:xfrm>
          <a:prstGeom prst="rect">
            <a:avLst/>
          </a:prstGeom>
        </p:spPr>
        <p:txBody>
          <a:bodyPr lIns="0" tIns="0" rIns="0" bIns="0" rtlCol="0" anchor="t">
            <a:spAutoFit/>
          </a:bodyPr>
          <a:lstStyle/>
          <a:p>
            <a:pPr algn="ctr">
              <a:lnSpc>
                <a:spcPts val="7279"/>
              </a:lnSpc>
            </a:pPr>
            <a:r>
              <a:rPr lang="en-US" sz="5199" b="1">
                <a:solidFill>
                  <a:srgbClr val="FFFFFF"/>
                </a:solidFill>
                <a:latin typeface="Roboto Bold"/>
                <a:ea typeface="Roboto Bold"/>
                <a:cs typeface="Roboto Bold"/>
                <a:sym typeface="Roboto Bold"/>
              </a:rPr>
              <a:t>User Manual</a:t>
            </a:r>
          </a:p>
        </p:txBody>
      </p:sp>
      <p:sp>
        <p:nvSpPr>
          <p:cNvPr id="27" name="TextBox 12">
            <a:extLst>
              <a:ext uri="{FF2B5EF4-FFF2-40B4-BE49-F238E27FC236}">
                <a16:creationId xmlns:a16="http://schemas.microsoft.com/office/drawing/2014/main" id="{69D82428-3354-E648-3435-6FA72CF5907E}"/>
              </a:ext>
            </a:extLst>
          </p:cNvPr>
          <p:cNvSpPr txBox="1"/>
          <p:nvPr/>
        </p:nvSpPr>
        <p:spPr>
          <a:xfrm>
            <a:off x="413146" y="4809558"/>
            <a:ext cx="8312194" cy="891815"/>
          </a:xfrm>
          <a:prstGeom prst="rect">
            <a:avLst/>
          </a:prstGeom>
        </p:spPr>
        <p:txBody>
          <a:bodyPr lIns="0" tIns="0" rIns="0" bIns="0" rtlCol="0" anchor="t"/>
          <a:lstStyle/>
          <a:p>
            <a:pPr algn="ctr">
              <a:lnSpc>
                <a:spcPts val="5624"/>
              </a:lnSpc>
            </a:pPr>
            <a:r>
              <a:rPr lang="en-US" sz="6000" b="1" dirty="0">
                <a:solidFill>
                  <a:srgbClr val="074B82"/>
                </a:solidFill>
                <a:latin typeface="Roboto Bold"/>
                <a:ea typeface="Roboto Bold"/>
                <a:cs typeface="Roboto Bold"/>
                <a:sym typeface="Roboto Bold"/>
              </a:rPr>
              <a:t>Jal Shakti Data Portal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330" y="-42862"/>
            <a:ext cx="8008070" cy="848319"/>
            <a:chOff x="0" y="-57149"/>
            <a:chExt cx="10677427" cy="1131092"/>
          </a:xfrm>
        </p:grpSpPr>
        <p:sp>
          <p:nvSpPr>
            <p:cNvPr id="3" name="Freeform 3"/>
            <p:cNvSpPr/>
            <p:nvPr/>
          </p:nvSpPr>
          <p:spPr>
            <a:xfrm>
              <a:off x="0" y="0"/>
              <a:ext cx="10102255" cy="1073943"/>
            </a:xfrm>
            <a:custGeom>
              <a:avLst/>
              <a:gdLst/>
              <a:ahLst/>
              <a:cxnLst/>
              <a:rect l="l" t="t" r="r" b="b"/>
              <a:pathLst>
                <a:path w="10102255" h="1073943">
                  <a:moveTo>
                    <a:pt x="0" y="0"/>
                  </a:moveTo>
                  <a:lnTo>
                    <a:pt x="10102255" y="0"/>
                  </a:lnTo>
                  <a:lnTo>
                    <a:pt x="10102255" y="1073943"/>
                  </a:lnTo>
                  <a:lnTo>
                    <a:pt x="0" y="1073943"/>
                  </a:lnTo>
                  <a:close/>
                </a:path>
              </a:pathLst>
            </a:custGeom>
            <a:solidFill>
              <a:srgbClr val="000000">
                <a:alpha val="0"/>
              </a:srgbClr>
            </a:solidFill>
          </p:spPr>
        </p:sp>
        <p:sp>
          <p:nvSpPr>
            <p:cNvPr id="4" name="TextBox 4"/>
            <p:cNvSpPr txBox="1"/>
            <p:nvPr/>
          </p:nvSpPr>
          <p:spPr>
            <a:xfrm>
              <a:off x="0" y="-57149"/>
              <a:ext cx="10677427" cy="1131092"/>
            </a:xfrm>
            <a:prstGeom prst="rect">
              <a:avLst/>
            </a:prstGeom>
          </p:spPr>
          <p:txBody>
            <a:bodyPr lIns="0" tIns="0" rIns="0" bIns="0" rtlCol="0" anchor="t"/>
            <a:lstStyle/>
            <a:p>
              <a:pPr algn="l">
                <a:lnSpc>
                  <a:spcPts val="6312"/>
                </a:lnSpc>
              </a:pPr>
              <a:r>
                <a:rPr lang="en-US" sz="5062" b="1" dirty="0">
                  <a:solidFill>
                    <a:srgbClr val="231971"/>
                  </a:solidFill>
                  <a:latin typeface="Arimo Bold"/>
                  <a:ea typeface="Arimo Bold"/>
                  <a:cs typeface="Arimo Bold"/>
                  <a:sym typeface="Arimo Bold"/>
                </a:rPr>
                <a:t>Key Features of Datasets</a:t>
              </a:r>
            </a:p>
          </p:txBody>
        </p:sp>
      </p:grpSp>
      <p:grpSp>
        <p:nvGrpSpPr>
          <p:cNvPr id="5" name="Group 5"/>
          <p:cNvGrpSpPr/>
          <p:nvPr/>
        </p:nvGrpSpPr>
        <p:grpSpPr>
          <a:xfrm>
            <a:off x="457200" y="1257300"/>
            <a:ext cx="4426595" cy="2594199"/>
            <a:chOff x="0" y="0"/>
            <a:chExt cx="5902127" cy="3458932"/>
          </a:xfrm>
        </p:grpSpPr>
        <p:sp>
          <p:nvSpPr>
            <p:cNvPr id="6" name="Freeform 6"/>
            <p:cNvSpPr/>
            <p:nvPr/>
          </p:nvSpPr>
          <p:spPr>
            <a:xfrm>
              <a:off x="6350" y="6350"/>
              <a:ext cx="5889371" cy="3446272"/>
            </a:xfrm>
            <a:custGeom>
              <a:avLst/>
              <a:gdLst/>
              <a:ahLst/>
              <a:cxnLst/>
              <a:rect l="l" t="t" r="r" b="b"/>
              <a:pathLst>
                <a:path w="5889371" h="3446272">
                  <a:moveTo>
                    <a:pt x="0" y="118364"/>
                  </a:moveTo>
                  <a:cubicBezTo>
                    <a:pt x="0" y="52959"/>
                    <a:pt x="53086" y="0"/>
                    <a:pt x="118491" y="0"/>
                  </a:cubicBezTo>
                  <a:lnTo>
                    <a:pt x="5770880" y="0"/>
                  </a:lnTo>
                  <a:cubicBezTo>
                    <a:pt x="5836285" y="0"/>
                    <a:pt x="5889371" y="52959"/>
                    <a:pt x="5889371" y="118364"/>
                  </a:cubicBezTo>
                  <a:lnTo>
                    <a:pt x="5889371" y="3327908"/>
                  </a:lnTo>
                  <a:cubicBezTo>
                    <a:pt x="5889371" y="3393186"/>
                    <a:pt x="5836285" y="3446272"/>
                    <a:pt x="5770880" y="3446272"/>
                  </a:cubicBezTo>
                  <a:lnTo>
                    <a:pt x="118491" y="3446272"/>
                  </a:lnTo>
                  <a:cubicBezTo>
                    <a:pt x="53086" y="3446272"/>
                    <a:pt x="0" y="3393313"/>
                    <a:pt x="0" y="3327908"/>
                  </a:cubicBezTo>
                  <a:close/>
                </a:path>
              </a:pathLst>
            </a:custGeom>
            <a:solidFill>
              <a:srgbClr val="E9E6FA"/>
            </a:solidFill>
          </p:spPr>
        </p:sp>
        <p:sp>
          <p:nvSpPr>
            <p:cNvPr id="7" name="Freeform 7"/>
            <p:cNvSpPr/>
            <p:nvPr/>
          </p:nvSpPr>
          <p:spPr>
            <a:xfrm>
              <a:off x="0" y="0"/>
              <a:ext cx="5902071" cy="3458972"/>
            </a:xfrm>
            <a:custGeom>
              <a:avLst/>
              <a:gdLst/>
              <a:ahLst/>
              <a:cxnLst/>
              <a:rect l="l" t="t" r="r" b="b"/>
              <a:pathLst>
                <a:path w="5902071" h="3458972">
                  <a:moveTo>
                    <a:pt x="0" y="124714"/>
                  </a:moveTo>
                  <a:cubicBezTo>
                    <a:pt x="0" y="55753"/>
                    <a:pt x="55880" y="0"/>
                    <a:pt x="124841" y="0"/>
                  </a:cubicBezTo>
                  <a:lnTo>
                    <a:pt x="5777230" y="0"/>
                  </a:lnTo>
                  <a:lnTo>
                    <a:pt x="5777230" y="6350"/>
                  </a:lnTo>
                  <a:lnTo>
                    <a:pt x="5777230" y="0"/>
                  </a:lnTo>
                  <a:cubicBezTo>
                    <a:pt x="5846191" y="0"/>
                    <a:pt x="5902071" y="55753"/>
                    <a:pt x="5902071" y="124714"/>
                  </a:cubicBezTo>
                  <a:lnTo>
                    <a:pt x="5895721" y="124714"/>
                  </a:lnTo>
                  <a:lnTo>
                    <a:pt x="5902071" y="124714"/>
                  </a:lnTo>
                  <a:lnTo>
                    <a:pt x="5902071" y="3334258"/>
                  </a:lnTo>
                  <a:lnTo>
                    <a:pt x="5895721" y="3334258"/>
                  </a:lnTo>
                  <a:lnTo>
                    <a:pt x="5902071" y="3334258"/>
                  </a:lnTo>
                  <a:cubicBezTo>
                    <a:pt x="5902071" y="3403092"/>
                    <a:pt x="5846191" y="3458972"/>
                    <a:pt x="5777230" y="3458972"/>
                  </a:cubicBezTo>
                  <a:lnTo>
                    <a:pt x="5777230" y="3452622"/>
                  </a:lnTo>
                  <a:lnTo>
                    <a:pt x="5777230" y="3458972"/>
                  </a:lnTo>
                  <a:lnTo>
                    <a:pt x="124841" y="3458972"/>
                  </a:lnTo>
                  <a:lnTo>
                    <a:pt x="124841" y="3452622"/>
                  </a:lnTo>
                  <a:lnTo>
                    <a:pt x="124841" y="3458972"/>
                  </a:lnTo>
                  <a:cubicBezTo>
                    <a:pt x="55880" y="3458972"/>
                    <a:pt x="0" y="3403219"/>
                    <a:pt x="0" y="3334258"/>
                  </a:cubicBezTo>
                  <a:lnTo>
                    <a:pt x="0" y="124714"/>
                  </a:lnTo>
                  <a:lnTo>
                    <a:pt x="6350" y="124714"/>
                  </a:lnTo>
                  <a:lnTo>
                    <a:pt x="0" y="124714"/>
                  </a:lnTo>
                  <a:moveTo>
                    <a:pt x="12700" y="124714"/>
                  </a:moveTo>
                  <a:lnTo>
                    <a:pt x="12700" y="3334258"/>
                  </a:lnTo>
                  <a:lnTo>
                    <a:pt x="6350" y="3334258"/>
                  </a:lnTo>
                  <a:lnTo>
                    <a:pt x="12700" y="3334258"/>
                  </a:lnTo>
                  <a:cubicBezTo>
                    <a:pt x="12700" y="3396107"/>
                    <a:pt x="62865" y="3446272"/>
                    <a:pt x="124841" y="3446272"/>
                  </a:cubicBezTo>
                  <a:lnTo>
                    <a:pt x="5777230" y="3446272"/>
                  </a:lnTo>
                  <a:cubicBezTo>
                    <a:pt x="5839206" y="3446272"/>
                    <a:pt x="5889371" y="3396107"/>
                    <a:pt x="5889371" y="3334258"/>
                  </a:cubicBezTo>
                  <a:lnTo>
                    <a:pt x="5889371" y="124714"/>
                  </a:lnTo>
                  <a:cubicBezTo>
                    <a:pt x="5889371" y="62865"/>
                    <a:pt x="5839206" y="12700"/>
                    <a:pt x="5777230" y="12700"/>
                  </a:cubicBezTo>
                  <a:lnTo>
                    <a:pt x="124841" y="12700"/>
                  </a:lnTo>
                  <a:lnTo>
                    <a:pt x="124841" y="6350"/>
                  </a:lnTo>
                  <a:lnTo>
                    <a:pt x="124841" y="12700"/>
                  </a:lnTo>
                  <a:cubicBezTo>
                    <a:pt x="62865" y="12700"/>
                    <a:pt x="12700" y="62865"/>
                    <a:pt x="12700" y="124714"/>
                  </a:cubicBezTo>
                  <a:close/>
                </a:path>
              </a:pathLst>
            </a:custGeom>
            <a:solidFill>
              <a:srgbClr val="BDB8DF"/>
            </a:solidFill>
          </p:spPr>
        </p:sp>
      </p:grpSp>
      <p:grpSp>
        <p:nvGrpSpPr>
          <p:cNvPr id="8" name="Group 8"/>
          <p:cNvGrpSpPr/>
          <p:nvPr/>
        </p:nvGrpSpPr>
        <p:grpSpPr>
          <a:xfrm>
            <a:off x="729108" y="1529208"/>
            <a:ext cx="3937072" cy="402729"/>
            <a:chOff x="0" y="0"/>
            <a:chExt cx="4770040" cy="536972"/>
          </a:xfrm>
        </p:grpSpPr>
        <p:sp>
          <p:nvSpPr>
            <p:cNvPr id="9" name="Freeform 9"/>
            <p:cNvSpPr/>
            <p:nvPr/>
          </p:nvSpPr>
          <p:spPr>
            <a:xfrm>
              <a:off x="0" y="0"/>
              <a:ext cx="4770040" cy="536972"/>
            </a:xfrm>
            <a:custGeom>
              <a:avLst/>
              <a:gdLst/>
              <a:ahLst/>
              <a:cxnLst/>
              <a:rect l="l" t="t" r="r" b="b"/>
              <a:pathLst>
                <a:path w="4770040" h="536972">
                  <a:moveTo>
                    <a:pt x="0" y="0"/>
                  </a:moveTo>
                  <a:lnTo>
                    <a:pt x="4770040" y="0"/>
                  </a:lnTo>
                  <a:lnTo>
                    <a:pt x="4770040" y="536972"/>
                  </a:lnTo>
                  <a:lnTo>
                    <a:pt x="0" y="536972"/>
                  </a:lnTo>
                  <a:close/>
                </a:path>
              </a:pathLst>
            </a:custGeom>
            <a:solidFill>
              <a:srgbClr val="000000">
                <a:alpha val="0"/>
              </a:srgbClr>
            </a:solidFill>
          </p:spPr>
        </p:sp>
        <p:sp>
          <p:nvSpPr>
            <p:cNvPr id="10" name="TextBox 10"/>
            <p:cNvSpPr txBox="1"/>
            <p:nvPr/>
          </p:nvSpPr>
          <p:spPr>
            <a:xfrm>
              <a:off x="0" y="-28575"/>
              <a:ext cx="4770040" cy="565547"/>
            </a:xfrm>
            <a:prstGeom prst="rect">
              <a:avLst/>
            </a:prstGeom>
          </p:spPr>
          <p:txBody>
            <a:bodyPr lIns="0" tIns="0" rIns="0" bIns="0" rtlCol="0" anchor="t"/>
            <a:lstStyle/>
            <a:p>
              <a:pPr algn="l">
                <a:lnSpc>
                  <a:spcPts val="3124"/>
                </a:lnSpc>
              </a:pPr>
              <a:r>
                <a:rPr lang="en-US" sz="2499" b="1" dirty="0">
                  <a:solidFill>
                    <a:srgbClr val="2A2742"/>
                  </a:solidFill>
                  <a:latin typeface="Arimo Bold"/>
                  <a:ea typeface="Arimo Bold"/>
                  <a:cs typeface="Arimo Bold"/>
                  <a:sym typeface="Arimo Bold"/>
                </a:rPr>
                <a:t>Comprehensive Listings</a:t>
              </a:r>
            </a:p>
          </p:txBody>
        </p:sp>
      </p:grpSp>
      <p:grpSp>
        <p:nvGrpSpPr>
          <p:cNvPr id="11" name="Group 11"/>
          <p:cNvGrpSpPr/>
          <p:nvPr/>
        </p:nvGrpSpPr>
        <p:grpSpPr>
          <a:xfrm>
            <a:off x="729108" y="2086571"/>
            <a:ext cx="4149924" cy="1357822"/>
            <a:chOff x="0" y="0"/>
            <a:chExt cx="5533232" cy="1810430"/>
          </a:xfrm>
        </p:grpSpPr>
        <p:sp>
          <p:nvSpPr>
            <p:cNvPr id="12" name="Freeform 12"/>
            <p:cNvSpPr/>
            <p:nvPr/>
          </p:nvSpPr>
          <p:spPr>
            <a:xfrm>
              <a:off x="0" y="0"/>
              <a:ext cx="5533232" cy="1810430"/>
            </a:xfrm>
            <a:custGeom>
              <a:avLst/>
              <a:gdLst/>
              <a:ahLst/>
              <a:cxnLst/>
              <a:rect l="l" t="t" r="r" b="b"/>
              <a:pathLst>
                <a:path w="5533232" h="1810430">
                  <a:moveTo>
                    <a:pt x="0" y="0"/>
                  </a:moveTo>
                  <a:lnTo>
                    <a:pt x="5533232" y="0"/>
                  </a:lnTo>
                  <a:lnTo>
                    <a:pt x="5533232" y="1810430"/>
                  </a:lnTo>
                  <a:lnTo>
                    <a:pt x="0" y="1810430"/>
                  </a:lnTo>
                  <a:close/>
                </a:path>
              </a:pathLst>
            </a:custGeom>
            <a:solidFill>
              <a:srgbClr val="000000">
                <a:alpha val="0"/>
              </a:srgbClr>
            </a:solidFill>
          </p:spPr>
        </p:sp>
        <p:sp>
          <p:nvSpPr>
            <p:cNvPr id="13" name="TextBox 13"/>
            <p:cNvSpPr txBox="1"/>
            <p:nvPr/>
          </p:nvSpPr>
          <p:spPr>
            <a:xfrm>
              <a:off x="0" y="-76200"/>
              <a:ext cx="5533232" cy="1886630"/>
            </a:xfrm>
            <a:prstGeom prst="rect">
              <a:avLst/>
            </a:prstGeom>
          </p:spPr>
          <p:txBody>
            <a:bodyPr lIns="0" tIns="0" rIns="0" bIns="0" rtlCol="0" anchor="t"/>
            <a:lstStyle/>
            <a:p>
              <a:pPr algn="l">
                <a:lnSpc>
                  <a:spcPts val="3187"/>
                </a:lnSpc>
              </a:pPr>
              <a:r>
                <a:rPr lang="en-US" sz="2000" dirty="0">
                  <a:solidFill>
                    <a:srgbClr val="2A2742"/>
                  </a:solidFill>
                  <a:latin typeface="Arimo"/>
                  <a:ea typeface="Arimo"/>
                  <a:cs typeface="Arimo"/>
                  <a:sym typeface="Arimo"/>
                </a:rPr>
                <a:t>Each dataset includes a brief description and metadata for easy discovery. </a:t>
              </a:r>
            </a:p>
          </p:txBody>
        </p:sp>
      </p:grpSp>
      <p:grpSp>
        <p:nvGrpSpPr>
          <p:cNvPr id="14" name="Group 14"/>
          <p:cNvGrpSpPr/>
          <p:nvPr/>
        </p:nvGrpSpPr>
        <p:grpSpPr>
          <a:xfrm>
            <a:off x="10917669" y="6740301"/>
            <a:ext cx="4159449" cy="2594199"/>
            <a:chOff x="0" y="0"/>
            <a:chExt cx="5545932" cy="3458932"/>
          </a:xfrm>
        </p:grpSpPr>
        <p:sp>
          <p:nvSpPr>
            <p:cNvPr id="15" name="Freeform 15"/>
            <p:cNvSpPr/>
            <p:nvPr/>
          </p:nvSpPr>
          <p:spPr>
            <a:xfrm>
              <a:off x="6350" y="6350"/>
              <a:ext cx="5533263" cy="3446272"/>
            </a:xfrm>
            <a:custGeom>
              <a:avLst/>
              <a:gdLst/>
              <a:ahLst/>
              <a:cxnLst/>
              <a:rect l="l" t="t" r="r" b="b"/>
              <a:pathLst>
                <a:path w="5533263" h="3446272">
                  <a:moveTo>
                    <a:pt x="0" y="118364"/>
                  </a:moveTo>
                  <a:cubicBezTo>
                    <a:pt x="0" y="52959"/>
                    <a:pt x="53086" y="0"/>
                    <a:pt x="118491" y="0"/>
                  </a:cubicBezTo>
                  <a:lnTo>
                    <a:pt x="5414772" y="0"/>
                  </a:lnTo>
                  <a:cubicBezTo>
                    <a:pt x="5480177" y="0"/>
                    <a:pt x="5533263" y="52959"/>
                    <a:pt x="5533263" y="118364"/>
                  </a:cubicBezTo>
                  <a:lnTo>
                    <a:pt x="5533263" y="3327908"/>
                  </a:lnTo>
                  <a:cubicBezTo>
                    <a:pt x="5533263" y="3393186"/>
                    <a:pt x="5480177" y="3446272"/>
                    <a:pt x="5414772" y="3446272"/>
                  </a:cubicBezTo>
                  <a:lnTo>
                    <a:pt x="118491" y="3446272"/>
                  </a:lnTo>
                  <a:cubicBezTo>
                    <a:pt x="53086" y="3446272"/>
                    <a:pt x="0" y="3393313"/>
                    <a:pt x="0" y="3327908"/>
                  </a:cubicBezTo>
                  <a:close/>
                </a:path>
              </a:pathLst>
            </a:custGeom>
            <a:solidFill>
              <a:srgbClr val="E9E6FA"/>
            </a:solidFill>
          </p:spPr>
        </p:sp>
        <p:sp>
          <p:nvSpPr>
            <p:cNvPr id="16" name="Freeform 16"/>
            <p:cNvSpPr/>
            <p:nvPr/>
          </p:nvSpPr>
          <p:spPr>
            <a:xfrm>
              <a:off x="0" y="0"/>
              <a:ext cx="5545963" cy="3458972"/>
            </a:xfrm>
            <a:custGeom>
              <a:avLst/>
              <a:gdLst/>
              <a:ahLst/>
              <a:cxnLst/>
              <a:rect l="l" t="t" r="r" b="b"/>
              <a:pathLst>
                <a:path w="5545963" h="3458972">
                  <a:moveTo>
                    <a:pt x="0" y="124714"/>
                  </a:moveTo>
                  <a:cubicBezTo>
                    <a:pt x="0" y="55753"/>
                    <a:pt x="55880" y="0"/>
                    <a:pt x="124841" y="0"/>
                  </a:cubicBezTo>
                  <a:lnTo>
                    <a:pt x="5421122" y="0"/>
                  </a:lnTo>
                  <a:lnTo>
                    <a:pt x="5421122" y="6350"/>
                  </a:lnTo>
                  <a:lnTo>
                    <a:pt x="5421122" y="0"/>
                  </a:lnTo>
                  <a:cubicBezTo>
                    <a:pt x="5490083" y="0"/>
                    <a:pt x="5545963" y="55753"/>
                    <a:pt x="5545963" y="124714"/>
                  </a:cubicBezTo>
                  <a:lnTo>
                    <a:pt x="5539613" y="124714"/>
                  </a:lnTo>
                  <a:lnTo>
                    <a:pt x="5545963" y="124714"/>
                  </a:lnTo>
                  <a:lnTo>
                    <a:pt x="5545963" y="3334258"/>
                  </a:lnTo>
                  <a:lnTo>
                    <a:pt x="5539613" y="3334258"/>
                  </a:lnTo>
                  <a:lnTo>
                    <a:pt x="5545963" y="3334258"/>
                  </a:lnTo>
                  <a:cubicBezTo>
                    <a:pt x="5545963" y="3403092"/>
                    <a:pt x="5490083" y="3458972"/>
                    <a:pt x="5421122" y="3458972"/>
                  </a:cubicBezTo>
                  <a:lnTo>
                    <a:pt x="5421122" y="3452622"/>
                  </a:lnTo>
                  <a:lnTo>
                    <a:pt x="5421122" y="3458972"/>
                  </a:lnTo>
                  <a:lnTo>
                    <a:pt x="124841" y="3458972"/>
                  </a:lnTo>
                  <a:lnTo>
                    <a:pt x="124841" y="3452622"/>
                  </a:lnTo>
                  <a:lnTo>
                    <a:pt x="124841" y="3458972"/>
                  </a:lnTo>
                  <a:cubicBezTo>
                    <a:pt x="55880" y="3458972"/>
                    <a:pt x="0" y="3403219"/>
                    <a:pt x="0" y="3334258"/>
                  </a:cubicBezTo>
                  <a:lnTo>
                    <a:pt x="0" y="124714"/>
                  </a:lnTo>
                  <a:lnTo>
                    <a:pt x="6350" y="124714"/>
                  </a:lnTo>
                  <a:lnTo>
                    <a:pt x="0" y="124714"/>
                  </a:lnTo>
                  <a:moveTo>
                    <a:pt x="12700" y="124714"/>
                  </a:moveTo>
                  <a:lnTo>
                    <a:pt x="12700" y="3334258"/>
                  </a:lnTo>
                  <a:lnTo>
                    <a:pt x="6350" y="3334258"/>
                  </a:lnTo>
                  <a:lnTo>
                    <a:pt x="12700" y="3334258"/>
                  </a:lnTo>
                  <a:cubicBezTo>
                    <a:pt x="12700" y="3396107"/>
                    <a:pt x="62865" y="3446272"/>
                    <a:pt x="124841" y="3446272"/>
                  </a:cubicBezTo>
                  <a:lnTo>
                    <a:pt x="5421122" y="3446272"/>
                  </a:lnTo>
                  <a:cubicBezTo>
                    <a:pt x="5483098" y="3446272"/>
                    <a:pt x="5533263" y="3396107"/>
                    <a:pt x="5533263" y="3334258"/>
                  </a:cubicBezTo>
                  <a:lnTo>
                    <a:pt x="5533263" y="124714"/>
                  </a:lnTo>
                  <a:cubicBezTo>
                    <a:pt x="5533263" y="62865"/>
                    <a:pt x="5483098" y="12700"/>
                    <a:pt x="5421122" y="12700"/>
                  </a:cubicBezTo>
                  <a:lnTo>
                    <a:pt x="124841" y="12700"/>
                  </a:lnTo>
                  <a:lnTo>
                    <a:pt x="124841" y="6350"/>
                  </a:lnTo>
                  <a:lnTo>
                    <a:pt x="124841" y="12700"/>
                  </a:lnTo>
                  <a:cubicBezTo>
                    <a:pt x="62865" y="12700"/>
                    <a:pt x="12700" y="62865"/>
                    <a:pt x="12700" y="124714"/>
                  </a:cubicBezTo>
                  <a:close/>
                </a:path>
              </a:pathLst>
            </a:custGeom>
            <a:solidFill>
              <a:srgbClr val="BDB8DF"/>
            </a:solidFill>
          </p:spPr>
        </p:sp>
      </p:grpSp>
      <p:grpSp>
        <p:nvGrpSpPr>
          <p:cNvPr id="17" name="Group 17"/>
          <p:cNvGrpSpPr/>
          <p:nvPr/>
        </p:nvGrpSpPr>
        <p:grpSpPr>
          <a:xfrm>
            <a:off x="11189578" y="7012210"/>
            <a:ext cx="3221980" cy="402729"/>
            <a:chOff x="0" y="0"/>
            <a:chExt cx="4295973" cy="536972"/>
          </a:xfrm>
        </p:grpSpPr>
        <p:sp>
          <p:nvSpPr>
            <p:cNvPr id="18" name="Freeform 18"/>
            <p:cNvSpPr/>
            <p:nvPr/>
          </p:nvSpPr>
          <p:spPr>
            <a:xfrm>
              <a:off x="0" y="0"/>
              <a:ext cx="4295973" cy="536972"/>
            </a:xfrm>
            <a:custGeom>
              <a:avLst/>
              <a:gdLst/>
              <a:ahLst/>
              <a:cxnLst/>
              <a:rect l="l" t="t" r="r" b="b"/>
              <a:pathLst>
                <a:path w="4295973" h="536972">
                  <a:moveTo>
                    <a:pt x="0" y="0"/>
                  </a:moveTo>
                  <a:lnTo>
                    <a:pt x="4295973" y="0"/>
                  </a:lnTo>
                  <a:lnTo>
                    <a:pt x="4295973" y="536972"/>
                  </a:lnTo>
                  <a:lnTo>
                    <a:pt x="0" y="536972"/>
                  </a:lnTo>
                  <a:close/>
                </a:path>
              </a:pathLst>
            </a:custGeom>
            <a:solidFill>
              <a:srgbClr val="000000">
                <a:alpha val="0"/>
              </a:srgbClr>
            </a:solidFill>
          </p:spPr>
        </p:sp>
        <p:sp>
          <p:nvSpPr>
            <p:cNvPr id="19" name="TextBox 19"/>
            <p:cNvSpPr txBox="1"/>
            <p:nvPr/>
          </p:nvSpPr>
          <p:spPr>
            <a:xfrm>
              <a:off x="0" y="-28575"/>
              <a:ext cx="4295973" cy="565547"/>
            </a:xfrm>
            <a:prstGeom prst="rect">
              <a:avLst/>
            </a:prstGeom>
          </p:spPr>
          <p:txBody>
            <a:bodyPr lIns="0" tIns="0" rIns="0" bIns="0" rtlCol="0" anchor="t"/>
            <a:lstStyle/>
            <a:p>
              <a:pPr algn="l">
                <a:lnSpc>
                  <a:spcPts val="3124"/>
                </a:lnSpc>
              </a:pPr>
              <a:r>
                <a:rPr lang="en-US" sz="2499" b="1">
                  <a:solidFill>
                    <a:srgbClr val="2A2742"/>
                  </a:solidFill>
                  <a:latin typeface="Arimo Bold"/>
                  <a:ea typeface="Arimo Bold"/>
                  <a:cs typeface="Arimo Bold"/>
                  <a:sym typeface="Arimo Bold"/>
                </a:rPr>
                <a:t>Advanced Search</a:t>
              </a:r>
            </a:p>
          </p:txBody>
        </p:sp>
      </p:grpSp>
      <p:grpSp>
        <p:nvGrpSpPr>
          <p:cNvPr id="20" name="Group 20"/>
          <p:cNvGrpSpPr/>
          <p:nvPr/>
        </p:nvGrpSpPr>
        <p:grpSpPr>
          <a:xfrm>
            <a:off x="11189578" y="7569571"/>
            <a:ext cx="4149924" cy="1649611"/>
            <a:chOff x="0" y="0"/>
            <a:chExt cx="5533232" cy="2199482"/>
          </a:xfrm>
        </p:grpSpPr>
        <p:sp>
          <p:nvSpPr>
            <p:cNvPr id="21" name="Freeform 21"/>
            <p:cNvSpPr/>
            <p:nvPr/>
          </p:nvSpPr>
          <p:spPr>
            <a:xfrm>
              <a:off x="0" y="0"/>
              <a:ext cx="5533232" cy="2199482"/>
            </a:xfrm>
            <a:custGeom>
              <a:avLst/>
              <a:gdLst/>
              <a:ahLst/>
              <a:cxnLst/>
              <a:rect l="l" t="t" r="r" b="b"/>
              <a:pathLst>
                <a:path w="5533232" h="2199482">
                  <a:moveTo>
                    <a:pt x="0" y="0"/>
                  </a:moveTo>
                  <a:lnTo>
                    <a:pt x="5533232" y="0"/>
                  </a:lnTo>
                  <a:lnTo>
                    <a:pt x="5533232" y="2199482"/>
                  </a:lnTo>
                  <a:lnTo>
                    <a:pt x="0" y="2199482"/>
                  </a:lnTo>
                  <a:close/>
                </a:path>
              </a:pathLst>
            </a:custGeom>
            <a:solidFill>
              <a:srgbClr val="000000">
                <a:alpha val="0"/>
              </a:srgbClr>
            </a:solidFill>
          </p:spPr>
        </p:sp>
        <p:sp>
          <p:nvSpPr>
            <p:cNvPr id="22" name="TextBox 22"/>
            <p:cNvSpPr txBox="1"/>
            <p:nvPr/>
          </p:nvSpPr>
          <p:spPr>
            <a:xfrm>
              <a:off x="0" y="-76200"/>
              <a:ext cx="5533232" cy="2275682"/>
            </a:xfrm>
            <a:prstGeom prst="rect">
              <a:avLst/>
            </a:prstGeom>
          </p:spPr>
          <p:txBody>
            <a:bodyPr lIns="0" tIns="0" rIns="0" bIns="0" rtlCol="0" anchor="t"/>
            <a:lstStyle/>
            <a:p>
              <a:pPr algn="l">
                <a:lnSpc>
                  <a:spcPts val="3187"/>
                </a:lnSpc>
              </a:pPr>
              <a:r>
                <a:rPr lang="en-US" sz="2000" dirty="0">
                  <a:solidFill>
                    <a:srgbClr val="2A2742"/>
                  </a:solidFill>
                  <a:latin typeface="Arimo"/>
                  <a:ea typeface="Arimo"/>
                  <a:cs typeface="Arimo"/>
                  <a:sym typeface="Arimo"/>
                </a:rPr>
                <a:t>Users can input keywords to find specific datasets quickly. Filters include Data Producers, Groups, Formats and Licenses.</a:t>
              </a:r>
            </a:p>
          </p:txBody>
        </p:sp>
      </p:grpSp>
      <p:grpSp>
        <p:nvGrpSpPr>
          <p:cNvPr id="23" name="Group 23"/>
          <p:cNvGrpSpPr/>
          <p:nvPr/>
        </p:nvGrpSpPr>
        <p:grpSpPr>
          <a:xfrm>
            <a:off x="299802" y="7926642"/>
            <a:ext cx="9368284" cy="2209796"/>
            <a:chOff x="0" y="0"/>
            <a:chExt cx="12491045" cy="2494513"/>
          </a:xfrm>
        </p:grpSpPr>
        <p:sp>
          <p:nvSpPr>
            <p:cNvPr id="24" name="Freeform 24"/>
            <p:cNvSpPr/>
            <p:nvPr/>
          </p:nvSpPr>
          <p:spPr>
            <a:xfrm>
              <a:off x="6350" y="6350"/>
              <a:ext cx="12478258" cy="2481834"/>
            </a:xfrm>
            <a:custGeom>
              <a:avLst/>
              <a:gdLst/>
              <a:ahLst/>
              <a:cxnLst/>
              <a:rect l="l" t="t" r="r" b="b"/>
              <a:pathLst>
                <a:path w="12478258" h="2481834">
                  <a:moveTo>
                    <a:pt x="0" y="140208"/>
                  </a:moveTo>
                  <a:cubicBezTo>
                    <a:pt x="0" y="62738"/>
                    <a:pt x="62992" y="0"/>
                    <a:pt x="140716" y="0"/>
                  </a:cubicBezTo>
                  <a:lnTo>
                    <a:pt x="12337542" y="0"/>
                  </a:lnTo>
                  <a:cubicBezTo>
                    <a:pt x="12415266" y="0"/>
                    <a:pt x="12478258" y="62738"/>
                    <a:pt x="12478258" y="140208"/>
                  </a:cubicBezTo>
                  <a:lnTo>
                    <a:pt x="12478258" y="2341626"/>
                  </a:lnTo>
                  <a:cubicBezTo>
                    <a:pt x="12478258" y="2419096"/>
                    <a:pt x="12415266" y="2481834"/>
                    <a:pt x="12337542" y="2481834"/>
                  </a:cubicBezTo>
                  <a:lnTo>
                    <a:pt x="140716" y="2481834"/>
                  </a:lnTo>
                  <a:cubicBezTo>
                    <a:pt x="62992" y="2481834"/>
                    <a:pt x="0" y="2419096"/>
                    <a:pt x="0" y="2341626"/>
                  </a:cubicBezTo>
                  <a:close/>
                </a:path>
              </a:pathLst>
            </a:custGeom>
            <a:solidFill>
              <a:srgbClr val="E9E6FA"/>
            </a:solidFill>
          </p:spPr>
        </p:sp>
        <p:sp>
          <p:nvSpPr>
            <p:cNvPr id="25" name="Freeform 25"/>
            <p:cNvSpPr/>
            <p:nvPr/>
          </p:nvSpPr>
          <p:spPr>
            <a:xfrm>
              <a:off x="0" y="0"/>
              <a:ext cx="12490958" cy="2494534"/>
            </a:xfrm>
            <a:custGeom>
              <a:avLst/>
              <a:gdLst/>
              <a:ahLst/>
              <a:cxnLst/>
              <a:rect l="l" t="t" r="r" b="b"/>
              <a:pathLst>
                <a:path w="12490958" h="2494534">
                  <a:moveTo>
                    <a:pt x="0" y="146558"/>
                  </a:moveTo>
                  <a:cubicBezTo>
                    <a:pt x="0" y="65532"/>
                    <a:pt x="65913" y="0"/>
                    <a:pt x="147066" y="0"/>
                  </a:cubicBezTo>
                  <a:lnTo>
                    <a:pt x="12343892" y="0"/>
                  </a:lnTo>
                  <a:lnTo>
                    <a:pt x="12343892" y="6350"/>
                  </a:lnTo>
                  <a:lnTo>
                    <a:pt x="12343892" y="0"/>
                  </a:lnTo>
                  <a:cubicBezTo>
                    <a:pt x="12425173" y="0"/>
                    <a:pt x="12490958" y="65532"/>
                    <a:pt x="12490958" y="146558"/>
                  </a:cubicBezTo>
                  <a:lnTo>
                    <a:pt x="12484608" y="146558"/>
                  </a:lnTo>
                  <a:lnTo>
                    <a:pt x="12490958" y="146558"/>
                  </a:lnTo>
                  <a:lnTo>
                    <a:pt x="12490958" y="2347976"/>
                  </a:lnTo>
                  <a:lnTo>
                    <a:pt x="12484608" y="2347976"/>
                  </a:lnTo>
                  <a:lnTo>
                    <a:pt x="12490958" y="2347976"/>
                  </a:lnTo>
                  <a:cubicBezTo>
                    <a:pt x="12490958" y="2428875"/>
                    <a:pt x="12425045" y="2494534"/>
                    <a:pt x="12343892" y="2494534"/>
                  </a:cubicBezTo>
                  <a:lnTo>
                    <a:pt x="12343892" y="2488184"/>
                  </a:lnTo>
                  <a:lnTo>
                    <a:pt x="12343892" y="2494534"/>
                  </a:lnTo>
                  <a:lnTo>
                    <a:pt x="147066" y="2494534"/>
                  </a:lnTo>
                  <a:lnTo>
                    <a:pt x="147066" y="2488184"/>
                  </a:lnTo>
                  <a:lnTo>
                    <a:pt x="147066" y="2494534"/>
                  </a:lnTo>
                  <a:cubicBezTo>
                    <a:pt x="65913" y="2494534"/>
                    <a:pt x="0" y="2428875"/>
                    <a:pt x="0" y="2347976"/>
                  </a:cubicBezTo>
                  <a:lnTo>
                    <a:pt x="0" y="146558"/>
                  </a:lnTo>
                  <a:lnTo>
                    <a:pt x="6350" y="146558"/>
                  </a:lnTo>
                  <a:lnTo>
                    <a:pt x="0" y="146558"/>
                  </a:lnTo>
                  <a:moveTo>
                    <a:pt x="12700" y="146558"/>
                  </a:moveTo>
                  <a:lnTo>
                    <a:pt x="12700" y="2347976"/>
                  </a:lnTo>
                  <a:lnTo>
                    <a:pt x="6350" y="2347976"/>
                  </a:lnTo>
                  <a:lnTo>
                    <a:pt x="12700" y="2347976"/>
                  </a:lnTo>
                  <a:cubicBezTo>
                    <a:pt x="12700" y="2421890"/>
                    <a:pt x="72898" y="2481834"/>
                    <a:pt x="147066" y="2481834"/>
                  </a:cubicBezTo>
                  <a:lnTo>
                    <a:pt x="12343892" y="2481834"/>
                  </a:lnTo>
                  <a:cubicBezTo>
                    <a:pt x="12418187" y="2481834"/>
                    <a:pt x="12478258" y="2421890"/>
                    <a:pt x="12478258" y="2347976"/>
                  </a:cubicBezTo>
                  <a:lnTo>
                    <a:pt x="12478258" y="146558"/>
                  </a:lnTo>
                  <a:cubicBezTo>
                    <a:pt x="12478385" y="72644"/>
                    <a:pt x="12418187" y="12700"/>
                    <a:pt x="12343892" y="12700"/>
                  </a:cubicBezTo>
                  <a:lnTo>
                    <a:pt x="147066" y="12700"/>
                  </a:lnTo>
                  <a:lnTo>
                    <a:pt x="147066" y="6350"/>
                  </a:lnTo>
                  <a:lnTo>
                    <a:pt x="147066" y="12700"/>
                  </a:lnTo>
                  <a:cubicBezTo>
                    <a:pt x="72898" y="12700"/>
                    <a:pt x="12700" y="72644"/>
                    <a:pt x="12700" y="146558"/>
                  </a:cubicBezTo>
                  <a:close/>
                </a:path>
              </a:pathLst>
            </a:custGeom>
            <a:solidFill>
              <a:srgbClr val="BDB8DF"/>
            </a:solidFill>
          </p:spPr>
        </p:sp>
      </p:grpSp>
      <p:grpSp>
        <p:nvGrpSpPr>
          <p:cNvPr id="26" name="Group 26"/>
          <p:cNvGrpSpPr/>
          <p:nvPr/>
        </p:nvGrpSpPr>
        <p:grpSpPr>
          <a:xfrm>
            <a:off x="571711" y="8198551"/>
            <a:ext cx="3221980" cy="402729"/>
            <a:chOff x="0" y="0"/>
            <a:chExt cx="4295973" cy="536972"/>
          </a:xfrm>
        </p:grpSpPr>
        <p:sp>
          <p:nvSpPr>
            <p:cNvPr id="27" name="Freeform 27"/>
            <p:cNvSpPr/>
            <p:nvPr/>
          </p:nvSpPr>
          <p:spPr>
            <a:xfrm>
              <a:off x="0" y="0"/>
              <a:ext cx="4295973" cy="536972"/>
            </a:xfrm>
            <a:custGeom>
              <a:avLst/>
              <a:gdLst/>
              <a:ahLst/>
              <a:cxnLst/>
              <a:rect l="l" t="t" r="r" b="b"/>
              <a:pathLst>
                <a:path w="4295973" h="536972">
                  <a:moveTo>
                    <a:pt x="0" y="0"/>
                  </a:moveTo>
                  <a:lnTo>
                    <a:pt x="4295973" y="0"/>
                  </a:lnTo>
                  <a:lnTo>
                    <a:pt x="4295973" y="536972"/>
                  </a:lnTo>
                  <a:lnTo>
                    <a:pt x="0" y="536972"/>
                  </a:lnTo>
                  <a:close/>
                </a:path>
              </a:pathLst>
            </a:custGeom>
            <a:solidFill>
              <a:srgbClr val="000000">
                <a:alpha val="0"/>
              </a:srgbClr>
            </a:solidFill>
          </p:spPr>
        </p:sp>
        <p:sp>
          <p:nvSpPr>
            <p:cNvPr id="28" name="TextBox 28"/>
            <p:cNvSpPr txBox="1"/>
            <p:nvPr/>
          </p:nvSpPr>
          <p:spPr>
            <a:xfrm>
              <a:off x="0" y="-28575"/>
              <a:ext cx="4295973" cy="565547"/>
            </a:xfrm>
            <a:prstGeom prst="rect">
              <a:avLst/>
            </a:prstGeom>
          </p:spPr>
          <p:txBody>
            <a:bodyPr lIns="0" tIns="0" rIns="0" bIns="0" rtlCol="0" anchor="t"/>
            <a:lstStyle/>
            <a:p>
              <a:pPr algn="l">
                <a:lnSpc>
                  <a:spcPts val="3124"/>
                </a:lnSpc>
              </a:pPr>
              <a:r>
                <a:rPr lang="en-US" sz="2499" b="1">
                  <a:solidFill>
                    <a:srgbClr val="2A2742"/>
                  </a:solidFill>
                  <a:latin typeface="Arimo Bold"/>
                  <a:ea typeface="Arimo Bold"/>
                  <a:cs typeface="Arimo Bold"/>
                  <a:sym typeface="Arimo Bold"/>
                </a:rPr>
                <a:t>Dataset Metadata</a:t>
              </a:r>
            </a:p>
          </p:txBody>
        </p:sp>
      </p:grpSp>
      <p:grpSp>
        <p:nvGrpSpPr>
          <p:cNvPr id="29" name="Group 29"/>
          <p:cNvGrpSpPr/>
          <p:nvPr/>
        </p:nvGrpSpPr>
        <p:grpSpPr>
          <a:xfrm>
            <a:off x="571711" y="8698763"/>
            <a:ext cx="9091612" cy="1321537"/>
            <a:chOff x="0" y="-76200"/>
            <a:chExt cx="12122150" cy="1762049"/>
          </a:xfrm>
        </p:grpSpPr>
        <p:sp>
          <p:nvSpPr>
            <p:cNvPr id="30" name="Freeform 30"/>
            <p:cNvSpPr/>
            <p:nvPr/>
          </p:nvSpPr>
          <p:spPr>
            <a:xfrm>
              <a:off x="0" y="0"/>
              <a:ext cx="12122150" cy="1099740"/>
            </a:xfrm>
            <a:custGeom>
              <a:avLst/>
              <a:gdLst/>
              <a:ahLst/>
              <a:cxnLst/>
              <a:rect l="l" t="t" r="r" b="b"/>
              <a:pathLst>
                <a:path w="12122150" h="1099740">
                  <a:moveTo>
                    <a:pt x="0" y="0"/>
                  </a:moveTo>
                  <a:lnTo>
                    <a:pt x="12122150" y="0"/>
                  </a:lnTo>
                  <a:lnTo>
                    <a:pt x="12122150" y="1099740"/>
                  </a:lnTo>
                  <a:lnTo>
                    <a:pt x="0" y="1099740"/>
                  </a:lnTo>
                  <a:close/>
                </a:path>
              </a:pathLst>
            </a:custGeom>
            <a:solidFill>
              <a:srgbClr val="000000">
                <a:alpha val="0"/>
              </a:srgbClr>
            </a:solidFill>
          </p:spPr>
        </p:sp>
        <p:sp>
          <p:nvSpPr>
            <p:cNvPr id="31" name="TextBox 31"/>
            <p:cNvSpPr txBox="1"/>
            <p:nvPr/>
          </p:nvSpPr>
          <p:spPr>
            <a:xfrm>
              <a:off x="0" y="-76200"/>
              <a:ext cx="12122150" cy="1762049"/>
            </a:xfrm>
            <a:prstGeom prst="rect">
              <a:avLst/>
            </a:prstGeom>
          </p:spPr>
          <p:txBody>
            <a:bodyPr lIns="0" tIns="0" rIns="0" bIns="0" rtlCol="0" anchor="t"/>
            <a:lstStyle/>
            <a:p>
              <a:pPr algn="l">
                <a:lnSpc>
                  <a:spcPts val="3187"/>
                </a:lnSpc>
              </a:pPr>
              <a:r>
                <a:rPr lang="en-US" sz="2000" dirty="0">
                  <a:solidFill>
                    <a:srgbClr val="2A2742"/>
                  </a:solidFill>
                  <a:latin typeface="Arimo"/>
                  <a:ea typeface="Arimo"/>
                  <a:cs typeface="Arimo"/>
                  <a:sym typeface="Arimo"/>
                </a:rPr>
                <a:t>Includes details such as Title and Description, Data Producer Agency, Creation Date, Last Update Date, Citations, Applicable Data Formats, Data Quality Rating, Keywords and Usage License.</a:t>
              </a:r>
            </a:p>
          </p:txBody>
        </p:sp>
      </p:grpSp>
      <p:sp>
        <p:nvSpPr>
          <p:cNvPr id="37" name="AutoShape 37"/>
          <p:cNvSpPr/>
          <p:nvPr/>
        </p:nvSpPr>
        <p:spPr>
          <a:xfrm rot="-3551608">
            <a:off x="8130033" y="7229419"/>
            <a:ext cx="1456707" cy="0"/>
          </a:xfrm>
          <a:prstGeom prst="line">
            <a:avLst/>
          </a:prstGeom>
          <a:ln w="19050" cap="rnd">
            <a:solidFill>
              <a:srgbClr val="000000"/>
            </a:solidFill>
            <a:prstDash val="solid"/>
            <a:headEnd type="none" w="sm" len="sm"/>
            <a:tailEnd type="triangle" w="lg" len="med"/>
          </a:ln>
        </p:spPr>
      </p:sp>
      <p:sp>
        <p:nvSpPr>
          <p:cNvPr id="38" name="AutoShape 38"/>
          <p:cNvSpPr/>
          <p:nvPr/>
        </p:nvSpPr>
        <p:spPr>
          <a:xfrm rot="-8362708">
            <a:off x="7489390" y="7494023"/>
            <a:ext cx="1108900" cy="0"/>
          </a:xfrm>
          <a:prstGeom prst="line">
            <a:avLst/>
          </a:prstGeom>
          <a:ln w="19050" cap="rnd">
            <a:solidFill>
              <a:srgbClr val="000000"/>
            </a:solidFill>
            <a:prstDash val="solid"/>
            <a:headEnd type="none" w="sm" len="sm"/>
            <a:tailEnd type="triangle" w="lg" len="med"/>
          </a:ln>
        </p:spPr>
      </p:sp>
      <p:pic>
        <p:nvPicPr>
          <p:cNvPr id="40" name="Picture 39">
            <a:extLst>
              <a:ext uri="{FF2B5EF4-FFF2-40B4-BE49-F238E27FC236}">
                <a16:creationId xmlns:a16="http://schemas.microsoft.com/office/drawing/2014/main" id="{38D31F5E-908B-F258-C73A-EB0A5CEF5D13}"/>
              </a:ext>
            </a:extLst>
          </p:cNvPr>
          <p:cNvPicPr>
            <a:picLocks noChangeAspect="1"/>
          </p:cNvPicPr>
          <p:nvPr/>
        </p:nvPicPr>
        <p:blipFill>
          <a:blip r:embed="rId3">
            <a:extLst>
              <a:ext uri="{28A0092B-C50C-407E-A947-70E740481C1C}">
                <a14:useLocalDpi xmlns:a14="http://schemas.microsoft.com/office/drawing/2010/main" val="0"/>
              </a:ext>
            </a:extLst>
          </a:blip>
          <a:srcRect l="7525" r="2030"/>
          <a:stretch/>
        </p:blipFill>
        <p:spPr>
          <a:xfrm>
            <a:off x="16102849" y="61317"/>
            <a:ext cx="2110950" cy="10172699"/>
          </a:xfrm>
          <a:prstGeom prst="rect">
            <a:avLst/>
          </a:prstGeom>
          <a:ln>
            <a:noFill/>
          </a:ln>
          <a:effectLst>
            <a:outerShdw blurRad="190500" algn="tl" rotWithShape="0">
              <a:srgbClr val="000000">
                <a:alpha val="70000"/>
              </a:srgbClr>
            </a:outerShdw>
          </a:effectLst>
        </p:spPr>
      </p:pic>
      <p:cxnSp>
        <p:nvCxnSpPr>
          <p:cNvPr id="42" name="Straight Arrow Connector 41">
            <a:extLst>
              <a:ext uri="{FF2B5EF4-FFF2-40B4-BE49-F238E27FC236}">
                <a16:creationId xmlns:a16="http://schemas.microsoft.com/office/drawing/2014/main" id="{9D02DB66-AAFB-2C96-0D38-5CECE350E7BD}"/>
              </a:ext>
            </a:extLst>
          </p:cNvPr>
          <p:cNvCxnSpPr/>
          <p:nvPr/>
        </p:nvCxnSpPr>
        <p:spPr>
          <a:xfrm>
            <a:off x="15163800" y="7581900"/>
            <a:ext cx="76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39B9A657-214C-94AE-DEF2-D79CD5804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332" y="150556"/>
            <a:ext cx="7125267" cy="6265321"/>
          </a:xfrm>
          <a:prstGeom prst="rect">
            <a:avLst/>
          </a:prstGeom>
          <a:ln>
            <a:noFill/>
          </a:ln>
          <a:effectLst>
            <a:outerShdw blurRad="190500" algn="tl" rotWithShape="0">
              <a:srgbClr val="000000">
                <a:alpha val="70000"/>
              </a:srgbClr>
            </a:outerShdw>
          </a:effectLst>
        </p:spPr>
      </p:pic>
      <p:pic>
        <p:nvPicPr>
          <p:cNvPr id="46" name="Picture 45">
            <a:extLst>
              <a:ext uri="{FF2B5EF4-FFF2-40B4-BE49-F238E27FC236}">
                <a16:creationId xmlns:a16="http://schemas.microsoft.com/office/drawing/2014/main" id="{EDD72211-20E6-BC88-2CDC-D5DB71ED7C2A}"/>
              </a:ext>
            </a:extLst>
          </p:cNvPr>
          <p:cNvPicPr>
            <a:picLocks noChangeAspect="1"/>
          </p:cNvPicPr>
          <p:nvPr/>
        </p:nvPicPr>
        <p:blipFill>
          <a:blip r:embed="rId5">
            <a:extLst>
              <a:ext uri="{28A0092B-C50C-407E-A947-70E740481C1C}">
                <a14:useLocalDpi xmlns:a14="http://schemas.microsoft.com/office/drawing/2010/main" val="0"/>
              </a:ext>
            </a:extLst>
          </a:blip>
          <a:srcRect b="47250"/>
          <a:stretch/>
        </p:blipFill>
        <p:spPr>
          <a:xfrm>
            <a:off x="413879" y="4177622"/>
            <a:ext cx="7125267" cy="2886210"/>
          </a:xfrm>
          <a:prstGeom prst="rect">
            <a:avLst/>
          </a:prstGeom>
          <a:ln>
            <a:noFill/>
          </a:ln>
          <a:effectLst>
            <a:outerShdw blurRad="190500" algn="tl" rotWithShape="0">
              <a:srgbClr val="000000">
                <a:alpha val="70000"/>
              </a:srgbClr>
            </a:outerShdw>
          </a:effectLst>
        </p:spPr>
      </p:pic>
      <p:cxnSp>
        <p:nvCxnSpPr>
          <p:cNvPr id="48" name="Straight Arrow Connector 47">
            <a:extLst>
              <a:ext uri="{FF2B5EF4-FFF2-40B4-BE49-F238E27FC236}">
                <a16:creationId xmlns:a16="http://schemas.microsoft.com/office/drawing/2014/main" id="{9D18F39C-78AE-AD8A-2F19-628B1F083EB9}"/>
              </a:ext>
            </a:extLst>
          </p:cNvPr>
          <p:cNvCxnSpPr/>
          <p:nvPr/>
        </p:nvCxnSpPr>
        <p:spPr>
          <a:xfrm>
            <a:off x="5105400" y="2476500"/>
            <a:ext cx="297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330" y="0"/>
            <a:ext cx="7576691" cy="805457"/>
            <a:chOff x="0" y="0"/>
            <a:chExt cx="10102255" cy="1073943"/>
          </a:xfrm>
        </p:grpSpPr>
        <p:sp>
          <p:nvSpPr>
            <p:cNvPr id="3" name="Freeform 3"/>
            <p:cNvSpPr/>
            <p:nvPr/>
          </p:nvSpPr>
          <p:spPr>
            <a:xfrm>
              <a:off x="0" y="0"/>
              <a:ext cx="10102255" cy="1073943"/>
            </a:xfrm>
            <a:custGeom>
              <a:avLst/>
              <a:gdLst/>
              <a:ahLst/>
              <a:cxnLst/>
              <a:rect l="l" t="t" r="r" b="b"/>
              <a:pathLst>
                <a:path w="10102255" h="1073943">
                  <a:moveTo>
                    <a:pt x="0" y="0"/>
                  </a:moveTo>
                  <a:lnTo>
                    <a:pt x="10102255" y="0"/>
                  </a:lnTo>
                  <a:lnTo>
                    <a:pt x="10102255" y="1073943"/>
                  </a:lnTo>
                  <a:lnTo>
                    <a:pt x="0" y="1073943"/>
                  </a:lnTo>
                  <a:close/>
                </a:path>
              </a:pathLst>
            </a:custGeom>
            <a:solidFill>
              <a:srgbClr val="000000">
                <a:alpha val="0"/>
              </a:srgbClr>
            </a:solidFill>
          </p:spPr>
        </p:sp>
        <p:sp>
          <p:nvSpPr>
            <p:cNvPr id="4" name="TextBox 4"/>
            <p:cNvSpPr txBox="1"/>
            <p:nvPr/>
          </p:nvSpPr>
          <p:spPr>
            <a:xfrm>
              <a:off x="0" y="-57150"/>
              <a:ext cx="10102255" cy="1131093"/>
            </a:xfrm>
            <a:prstGeom prst="rect">
              <a:avLst/>
            </a:prstGeom>
          </p:spPr>
          <p:txBody>
            <a:bodyPr lIns="0" tIns="0" rIns="0" bIns="0" rtlCol="0" anchor="t"/>
            <a:lstStyle/>
            <a:p>
              <a:pPr algn="l">
                <a:lnSpc>
                  <a:spcPts val="6312"/>
                </a:lnSpc>
              </a:pPr>
              <a:r>
                <a:rPr lang="en-US" sz="5062" b="1">
                  <a:solidFill>
                    <a:srgbClr val="231971"/>
                  </a:solidFill>
                  <a:latin typeface="Arimo Bold"/>
                  <a:ea typeface="Arimo Bold"/>
                  <a:cs typeface="Arimo Bold"/>
                  <a:sym typeface="Arimo Bold"/>
                </a:rPr>
                <a:t>Datasets Page</a:t>
              </a:r>
            </a:p>
          </p:txBody>
        </p:sp>
      </p:grpSp>
      <p:grpSp>
        <p:nvGrpSpPr>
          <p:cNvPr id="10" name="Group 10"/>
          <p:cNvGrpSpPr/>
          <p:nvPr/>
        </p:nvGrpSpPr>
        <p:grpSpPr>
          <a:xfrm>
            <a:off x="6293858" y="5940780"/>
            <a:ext cx="5394610" cy="1720774"/>
            <a:chOff x="-75052" y="0"/>
            <a:chExt cx="7192814" cy="2294366"/>
          </a:xfrm>
        </p:grpSpPr>
        <p:sp>
          <p:nvSpPr>
            <p:cNvPr id="11" name="Freeform 11"/>
            <p:cNvSpPr/>
            <p:nvPr/>
          </p:nvSpPr>
          <p:spPr>
            <a:xfrm>
              <a:off x="0" y="0"/>
              <a:ext cx="7117762" cy="2294366"/>
            </a:xfrm>
            <a:custGeom>
              <a:avLst/>
              <a:gdLst/>
              <a:ahLst/>
              <a:cxnLst/>
              <a:rect l="l" t="t" r="r" b="b"/>
              <a:pathLst>
                <a:path w="7117762" h="1326868">
                  <a:moveTo>
                    <a:pt x="0" y="0"/>
                  </a:moveTo>
                  <a:lnTo>
                    <a:pt x="7117762" y="0"/>
                  </a:lnTo>
                  <a:lnTo>
                    <a:pt x="7117762" y="1326868"/>
                  </a:lnTo>
                  <a:lnTo>
                    <a:pt x="0" y="1326868"/>
                  </a:lnTo>
                  <a:close/>
                </a:path>
              </a:pathLst>
            </a:custGeom>
            <a:solidFill>
              <a:srgbClr val="000000">
                <a:alpha val="0"/>
              </a:srgbClr>
            </a:solidFill>
          </p:spPr>
        </p:sp>
        <p:sp>
          <p:nvSpPr>
            <p:cNvPr id="12" name="TextBox 12"/>
            <p:cNvSpPr txBox="1"/>
            <p:nvPr/>
          </p:nvSpPr>
          <p:spPr>
            <a:xfrm>
              <a:off x="-75052" y="195896"/>
              <a:ext cx="7117762" cy="1431643"/>
            </a:xfrm>
            <a:prstGeom prst="rect">
              <a:avLst/>
            </a:prstGeom>
          </p:spPr>
          <p:txBody>
            <a:bodyPr lIns="0" tIns="0" rIns="0" bIns="0" rtlCol="0" anchor="t"/>
            <a:lstStyle/>
            <a:p>
              <a:pPr algn="l">
                <a:lnSpc>
                  <a:spcPts val="3562"/>
                </a:lnSpc>
              </a:pPr>
              <a:r>
                <a:rPr lang="en-US" sz="2187" dirty="0">
                  <a:solidFill>
                    <a:srgbClr val="2A2742"/>
                  </a:solidFill>
                  <a:latin typeface="Arimo"/>
                  <a:ea typeface="Arimo"/>
                  <a:cs typeface="Arimo"/>
                  <a:sym typeface="Arimo"/>
                </a:rPr>
                <a:t>Step 2: In the </a:t>
              </a:r>
              <a:r>
                <a:rPr lang="en-US" sz="2187" b="1" dirty="0">
                  <a:solidFill>
                    <a:srgbClr val="2A2742"/>
                  </a:solidFill>
                  <a:latin typeface="Arimo Bold"/>
                  <a:ea typeface="Arimo Bold"/>
                  <a:cs typeface="Arimo Bold"/>
                  <a:sym typeface="Arimo Bold"/>
                </a:rPr>
                <a:t>Preview</a:t>
              </a:r>
              <a:r>
                <a:rPr lang="en-US" sz="2187" dirty="0">
                  <a:solidFill>
                    <a:srgbClr val="2A2742"/>
                  </a:solidFill>
                  <a:latin typeface="Arimo"/>
                  <a:ea typeface="Arimo"/>
                  <a:cs typeface="Arimo"/>
                  <a:sym typeface="Arimo"/>
                </a:rPr>
                <a:t> section, the corresponding datasets page is displayed.</a:t>
              </a:r>
            </a:p>
          </p:txBody>
        </p:sp>
      </p:grpSp>
      <p:grpSp>
        <p:nvGrpSpPr>
          <p:cNvPr id="14" name="Group 14"/>
          <p:cNvGrpSpPr/>
          <p:nvPr/>
        </p:nvGrpSpPr>
        <p:grpSpPr>
          <a:xfrm>
            <a:off x="220695" y="3165157"/>
            <a:ext cx="5413690" cy="2523864"/>
            <a:chOff x="0" y="0"/>
            <a:chExt cx="7218253" cy="3365152"/>
          </a:xfrm>
        </p:grpSpPr>
        <p:sp>
          <p:nvSpPr>
            <p:cNvPr id="15" name="Freeform 15"/>
            <p:cNvSpPr/>
            <p:nvPr/>
          </p:nvSpPr>
          <p:spPr>
            <a:xfrm>
              <a:off x="0" y="0"/>
              <a:ext cx="7218253" cy="3365152"/>
            </a:xfrm>
            <a:custGeom>
              <a:avLst/>
              <a:gdLst/>
              <a:ahLst/>
              <a:cxnLst/>
              <a:rect l="l" t="t" r="r" b="b"/>
              <a:pathLst>
                <a:path w="7218253" h="3365152">
                  <a:moveTo>
                    <a:pt x="0" y="0"/>
                  </a:moveTo>
                  <a:lnTo>
                    <a:pt x="7218253" y="0"/>
                  </a:lnTo>
                  <a:lnTo>
                    <a:pt x="7218253" y="3365152"/>
                  </a:lnTo>
                  <a:lnTo>
                    <a:pt x="0" y="3365152"/>
                  </a:lnTo>
                  <a:close/>
                </a:path>
              </a:pathLst>
            </a:custGeom>
            <a:solidFill>
              <a:srgbClr val="000000">
                <a:alpha val="0"/>
              </a:srgbClr>
            </a:solidFill>
          </p:spPr>
        </p:sp>
        <p:sp>
          <p:nvSpPr>
            <p:cNvPr id="16" name="TextBox 16"/>
            <p:cNvSpPr txBox="1"/>
            <p:nvPr/>
          </p:nvSpPr>
          <p:spPr>
            <a:xfrm>
              <a:off x="0" y="-104775"/>
              <a:ext cx="7218253" cy="3469927"/>
            </a:xfrm>
            <a:prstGeom prst="rect">
              <a:avLst/>
            </a:prstGeom>
          </p:spPr>
          <p:txBody>
            <a:bodyPr lIns="0" tIns="0" rIns="0" bIns="0" rtlCol="0" anchor="t"/>
            <a:lstStyle/>
            <a:p>
              <a:pPr algn="l">
                <a:lnSpc>
                  <a:spcPts val="3562"/>
                </a:lnSpc>
              </a:pPr>
              <a:r>
                <a:rPr lang="en-US" sz="2187">
                  <a:solidFill>
                    <a:srgbClr val="2A2742"/>
                  </a:solidFill>
                  <a:latin typeface="Arimo"/>
                  <a:ea typeface="Arimo"/>
                  <a:cs typeface="Arimo"/>
                  <a:sym typeface="Arimo"/>
                </a:rPr>
                <a:t>Step 1: On the </a:t>
              </a:r>
              <a:r>
                <a:rPr lang="en-US" sz="2187" b="1">
                  <a:solidFill>
                    <a:srgbClr val="2A2742"/>
                  </a:solidFill>
                  <a:latin typeface="Arimo Bold"/>
                  <a:ea typeface="Arimo Bold"/>
                  <a:cs typeface="Arimo Bold"/>
                  <a:sym typeface="Arimo Bold"/>
                </a:rPr>
                <a:t>Datasets</a:t>
              </a:r>
              <a:r>
                <a:rPr lang="en-US" sz="2187">
                  <a:solidFill>
                    <a:srgbClr val="2A2742"/>
                  </a:solidFill>
                  <a:latin typeface="Arimo"/>
                  <a:ea typeface="Arimo"/>
                  <a:cs typeface="Arimo"/>
                  <a:sym typeface="Arimo"/>
                </a:rPr>
                <a:t> page, clicking the </a:t>
              </a:r>
              <a:r>
                <a:rPr lang="en-US" sz="2187" b="1">
                  <a:solidFill>
                    <a:srgbClr val="2A2742"/>
                  </a:solidFill>
                  <a:latin typeface="Arimo Bold"/>
                  <a:ea typeface="Arimo Bold"/>
                  <a:cs typeface="Arimo Bold"/>
                  <a:sym typeface="Arimo Bold"/>
                </a:rPr>
                <a:t>Explore</a:t>
              </a:r>
              <a:r>
                <a:rPr lang="en-US" sz="2187">
                  <a:solidFill>
                    <a:srgbClr val="2A2742"/>
                  </a:solidFill>
                  <a:latin typeface="Arimo"/>
                  <a:ea typeface="Arimo"/>
                  <a:cs typeface="Arimo"/>
                  <a:sym typeface="Arimo"/>
                </a:rPr>
                <a:t> button provides two options: </a:t>
              </a:r>
              <a:r>
                <a:rPr lang="en-US" sz="2187" b="1">
                  <a:solidFill>
                    <a:srgbClr val="2A2742"/>
                  </a:solidFill>
                  <a:latin typeface="Arimo Bold"/>
                  <a:ea typeface="Arimo Bold"/>
                  <a:cs typeface="Arimo Bold"/>
                  <a:sym typeface="Arimo Bold"/>
                </a:rPr>
                <a:t>Preview</a:t>
              </a:r>
              <a:r>
                <a:rPr lang="en-US" sz="2187">
                  <a:solidFill>
                    <a:srgbClr val="2A2742"/>
                  </a:solidFill>
                  <a:latin typeface="Arimo"/>
                  <a:ea typeface="Arimo"/>
                  <a:cs typeface="Arimo"/>
                  <a:sym typeface="Arimo"/>
                </a:rPr>
                <a:t> and </a:t>
              </a:r>
              <a:r>
                <a:rPr lang="en-US" sz="2187" b="1">
                  <a:solidFill>
                    <a:srgbClr val="2A2742"/>
                  </a:solidFill>
                  <a:latin typeface="Arimo Bold"/>
                  <a:ea typeface="Arimo Bold"/>
                  <a:cs typeface="Arimo Bold"/>
                  <a:sym typeface="Arimo Bold"/>
                </a:rPr>
                <a:t>Download</a:t>
              </a:r>
              <a:r>
                <a:rPr lang="en-US" sz="2187">
                  <a:solidFill>
                    <a:srgbClr val="2A2742"/>
                  </a:solidFill>
                  <a:latin typeface="Arimo"/>
                  <a:ea typeface="Arimo"/>
                  <a:cs typeface="Arimo"/>
                  <a:sym typeface="Arimo"/>
                </a:rPr>
                <a:t>. </a:t>
              </a:r>
            </a:p>
            <a:p>
              <a:pPr algn="l">
                <a:lnSpc>
                  <a:spcPts val="3562"/>
                </a:lnSpc>
              </a:pPr>
              <a:r>
                <a:rPr lang="en-US" sz="2187">
                  <a:solidFill>
                    <a:srgbClr val="2A2742"/>
                  </a:solidFill>
                  <a:latin typeface="Arimo"/>
                  <a:ea typeface="Arimo"/>
                  <a:cs typeface="Arimo"/>
                  <a:sym typeface="Arimo"/>
                </a:rPr>
                <a:t>Selecting </a:t>
              </a:r>
              <a:r>
                <a:rPr lang="en-US" sz="2187" b="1">
                  <a:solidFill>
                    <a:srgbClr val="2A2742"/>
                  </a:solidFill>
                  <a:latin typeface="Arimo Bold"/>
                  <a:ea typeface="Arimo Bold"/>
                  <a:cs typeface="Arimo Bold"/>
                  <a:sym typeface="Arimo Bold"/>
                </a:rPr>
                <a:t>Download</a:t>
              </a:r>
              <a:r>
                <a:rPr lang="en-US" sz="2187">
                  <a:solidFill>
                    <a:srgbClr val="2A2742"/>
                  </a:solidFill>
                  <a:latin typeface="Arimo"/>
                  <a:ea typeface="Arimo"/>
                  <a:cs typeface="Arimo"/>
                  <a:sym typeface="Arimo"/>
                </a:rPr>
                <a:t> allows users to directly download the dataset.</a:t>
              </a:r>
            </a:p>
          </p:txBody>
        </p:sp>
      </p:grpSp>
      <p:sp>
        <p:nvSpPr>
          <p:cNvPr id="17" name="AutoShape 17"/>
          <p:cNvSpPr/>
          <p:nvPr/>
        </p:nvSpPr>
        <p:spPr>
          <a:xfrm rot="-5372578">
            <a:off x="7921344" y="7278952"/>
            <a:ext cx="287965" cy="891"/>
          </a:xfrm>
          <a:prstGeom prst="line">
            <a:avLst/>
          </a:prstGeom>
          <a:ln w="28575" cap="rnd">
            <a:solidFill>
              <a:schemeClr val="tx1"/>
            </a:solidFill>
            <a:prstDash val="solid"/>
            <a:headEnd type="none" w="sm" len="sm"/>
            <a:tailEnd type="triangle" w="lg" len="med"/>
          </a:ln>
        </p:spPr>
      </p:sp>
      <p:sp>
        <p:nvSpPr>
          <p:cNvPr id="18" name="AutoShape 18"/>
          <p:cNvSpPr/>
          <p:nvPr/>
        </p:nvSpPr>
        <p:spPr>
          <a:xfrm rot="15366" flipV="1">
            <a:off x="6293885" y="7403570"/>
            <a:ext cx="1769821" cy="15847"/>
          </a:xfrm>
          <a:prstGeom prst="line">
            <a:avLst/>
          </a:prstGeom>
          <a:ln w="28575" cap="rnd">
            <a:solidFill>
              <a:schemeClr val="tx1"/>
            </a:solidFill>
            <a:prstDash val="solid"/>
            <a:headEnd type="none" w="sm" len="sm"/>
            <a:tailEnd type="none" w="sm" len="sm"/>
          </a:ln>
        </p:spPr>
      </p:sp>
      <p:pic>
        <p:nvPicPr>
          <p:cNvPr id="26" name="Picture 25">
            <a:extLst>
              <a:ext uri="{FF2B5EF4-FFF2-40B4-BE49-F238E27FC236}">
                <a16:creationId xmlns:a16="http://schemas.microsoft.com/office/drawing/2014/main" id="{DD70435B-DEB3-A887-B041-2B317DB3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289" y="21649"/>
            <a:ext cx="5462471" cy="5304710"/>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9D0C557F-B933-B8D1-25F1-1393D24C7DDF}"/>
              </a:ext>
            </a:extLst>
          </p:cNvPr>
          <p:cNvPicPr>
            <a:picLocks noChangeAspect="1"/>
          </p:cNvPicPr>
          <p:nvPr/>
        </p:nvPicPr>
        <p:blipFill>
          <a:blip r:embed="rId4">
            <a:extLst>
              <a:ext uri="{28A0092B-C50C-407E-A947-70E740481C1C}">
                <a14:useLocalDpi xmlns:a14="http://schemas.microsoft.com/office/drawing/2010/main" val="0"/>
              </a:ext>
            </a:extLst>
          </a:blip>
          <a:srcRect r="3878"/>
          <a:stretch/>
        </p:blipFill>
        <p:spPr>
          <a:xfrm>
            <a:off x="11929701" y="2687083"/>
            <a:ext cx="6274800" cy="7443412"/>
          </a:xfrm>
          <a:prstGeom prst="rect">
            <a:avLst/>
          </a:prstGeom>
          <a:ln>
            <a:noFill/>
          </a:ln>
          <a:effectLst>
            <a:outerShdw blurRad="190500" algn="tl" rotWithShape="0">
              <a:srgbClr val="000000">
                <a:alpha val="70000"/>
              </a:srgbClr>
            </a:outerShdw>
          </a:effectLst>
        </p:spPr>
      </p:pic>
      <p:pic>
        <p:nvPicPr>
          <p:cNvPr id="30" name="Picture 29">
            <a:extLst>
              <a:ext uri="{FF2B5EF4-FFF2-40B4-BE49-F238E27FC236}">
                <a16:creationId xmlns:a16="http://schemas.microsoft.com/office/drawing/2014/main" id="{1E235EEC-7904-5CCC-7B4D-3AB9266BADA8}"/>
              </a:ext>
            </a:extLst>
          </p:cNvPr>
          <p:cNvPicPr>
            <a:picLocks noChangeAspect="1"/>
          </p:cNvPicPr>
          <p:nvPr/>
        </p:nvPicPr>
        <p:blipFill>
          <a:blip r:embed="rId5">
            <a:extLst>
              <a:ext uri="{28A0092B-C50C-407E-A947-70E740481C1C}">
                <a14:useLocalDpi xmlns:a14="http://schemas.microsoft.com/office/drawing/2010/main" val="0"/>
              </a:ext>
            </a:extLst>
          </a:blip>
          <a:srcRect l="27792" t="14917" r="2257" b="50086"/>
          <a:stretch/>
        </p:blipFill>
        <p:spPr>
          <a:xfrm>
            <a:off x="100223" y="1018577"/>
            <a:ext cx="5941901" cy="2053931"/>
          </a:xfrm>
          <a:prstGeom prst="rect">
            <a:avLst/>
          </a:prstGeom>
          <a:ln>
            <a:noFill/>
          </a:ln>
          <a:effectLst>
            <a:outerShdw blurRad="190500" algn="tl" rotWithShape="0">
              <a:srgbClr val="000000">
                <a:alpha val="70000"/>
              </a:srgbClr>
            </a:outerShdw>
          </a:effectLst>
        </p:spPr>
      </p:pic>
      <p:grpSp>
        <p:nvGrpSpPr>
          <p:cNvPr id="21" name="Group 21"/>
          <p:cNvGrpSpPr/>
          <p:nvPr/>
        </p:nvGrpSpPr>
        <p:grpSpPr>
          <a:xfrm>
            <a:off x="5061417" y="2674004"/>
            <a:ext cx="1012924" cy="366091"/>
            <a:chOff x="146003" y="0"/>
            <a:chExt cx="1248965" cy="488121"/>
          </a:xfrm>
        </p:grpSpPr>
        <p:sp>
          <p:nvSpPr>
            <p:cNvPr id="22" name="Freeform 22"/>
            <p:cNvSpPr/>
            <p:nvPr/>
          </p:nvSpPr>
          <p:spPr>
            <a:xfrm>
              <a:off x="146003" y="0"/>
              <a:ext cx="1248965" cy="488121"/>
            </a:xfrm>
            <a:custGeom>
              <a:avLst/>
              <a:gdLst/>
              <a:ahLst/>
              <a:cxnLst/>
              <a:rect l="l" t="t" r="r" b="b"/>
              <a:pathLst>
                <a:path w="1394968" h="480695">
                  <a:moveTo>
                    <a:pt x="23749" y="0"/>
                  </a:moveTo>
                  <a:lnTo>
                    <a:pt x="1371092" y="0"/>
                  </a:lnTo>
                  <a:cubicBezTo>
                    <a:pt x="1384300" y="0"/>
                    <a:pt x="1394968" y="10668"/>
                    <a:pt x="1394968" y="23876"/>
                  </a:cubicBezTo>
                  <a:lnTo>
                    <a:pt x="1394968" y="456819"/>
                  </a:lnTo>
                  <a:cubicBezTo>
                    <a:pt x="1394968" y="470027"/>
                    <a:pt x="1384300" y="480695"/>
                    <a:pt x="1371092" y="480695"/>
                  </a:cubicBezTo>
                  <a:lnTo>
                    <a:pt x="23749" y="480695"/>
                  </a:lnTo>
                  <a:cubicBezTo>
                    <a:pt x="10668" y="480568"/>
                    <a:pt x="0" y="469900"/>
                    <a:pt x="0" y="456819"/>
                  </a:cubicBezTo>
                  <a:lnTo>
                    <a:pt x="0" y="23749"/>
                  </a:lnTo>
                  <a:cubicBezTo>
                    <a:pt x="0" y="10668"/>
                    <a:pt x="10668" y="0"/>
                    <a:pt x="23749" y="0"/>
                  </a:cubicBezTo>
                  <a:moveTo>
                    <a:pt x="23749" y="47625"/>
                  </a:moveTo>
                  <a:lnTo>
                    <a:pt x="23749" y="23749"/>
                  </a:lnTo>
                  <a:lnTo>
                    <a:pt x="47625" y="23749"/>
                  </a:lnTo>
                  <a:lnTo>
                    <a:pt x="47625" y="456819"/>
                  </a:lnTo>
                  <a:lnTo>
                    <a:pt x="23749" y="456819"/>
                  </a:lnTo>
                  <a:lnTo>
                    <a:pt x="23749" y="432943"/>
                  </a:lnTo>
                  <a:lnTo>
                    <a:pt x="1371092" y="432943"/>
                  </a:lnTo>
                  <a:lnTo>
                    <a:pt x="1371092" y="456819"/>
                  </a:lnTo>
                  <a:lnTo>
                    <a:pt x="1347216" y="456819"/>
                  </a:lnTo>
                  <a:lnTo>
                    <a:pt x="1347216" y="23749"/>
                  </a:lnTo>
                  <a:lnTo>
                    <a:pt x="1371092" y="23749"/>
                  </a:lnTo>
                  <a:lnTo>
                    <a:pt x="1371092" y="47625"/>
                  </a:lnTo>
                  <a:lnTo>
                    <a:pt x="23749" y="47625"/>
                  </a:lnTo>
                  <a:close/>
                </a:path>
              </a:pathLst>
            </a:custGeom>
            <a:solidFill>
              <a:srgbClr val="FF0000"/>
            </a:solidFill>
          </p:spPr>
        </p:sp>
      </p:grpSp>
      <p:pic>
        <p:nvPicPr>
          <p:cNvPr id="32" name="Picture 31">
            <a:extLst>
              <a:ext uri="{FF2B5EF4-FFF2-40B4-BE49-F238E27FC236}">
                <a16:creationId xmlns:a16="http://schemas.microsoft.com/office/drawing/2014/main" id="{A8B57C62-0DB8-D3AF-0426-AA9553246267}"/>
              </a:ext>
            </a:extLst>
          </p:cNvPr>
          <p:cNvPicPr>
            <a:picLocks noChangeAspect="1"/>
          </p:cNvPicPr>
          <p:nvPr/>
        </p:nvPicPr>
        <p:blipFill>
          <a:blip r:embed="rId6">
            <a:extLst>
              <a:ext uri="{28A0092B-C50C-407E-A947-70E740481C1C}">
                <a14:useLocalDpi xmlns:a14="http://schemas.microsoft.com/office/drawing/2010/main" val="0"/>
              </a:ext>
            </a:extLst>
          </a:blip>
          <a:srcRect l="26177" t="14697" b="1660"/>
          <a:stretch/>
        </p:blipFill>
        <p:spPr>
          <a:xfrm>
            <a:off x="83716" y="5513471"/>
            <a:ext cx="6025198" cy="4691665"/>
          </a:xfrm>
          <a:prstGeom prst="rect">
            <a:avLst/>
          </a:prstGeom>
          <a:ln>
            <a:noFill/>
          </a:ln>
          <a:effectLst>
            <a:outerShdw blurRad="190500" algn="tl" rotWithShape="0">
              <a:srgbClr val="000000">
                <a:alpha val="70000"/>
              </a:srgbClr>
            </a:outerShdw>
          </a:effectLst>
        </p:spPr>
      </p:pic>
      <p:grpSp>
        <p:nvGrpSpPr>
          <p:cNvPr id="19" name="Group 19"/>
          <p:cNvGrpSpPr/>
          <p:nvPr/>
        </p:nvGrpSpPr>
        <p:grpSpPr>
          <a:xfrm>
            <a:off x="5004924" y="7203274"/>
            <a:ext cx="824625" cy="360435"/>
            <a:chOff x="0" y="0"/>
            <a:chExt cx="1099500" cy="480580"/>
          </a:xfrm>
        </p:grpSpPr>
        <p:sp>
          <p:nvSpPr>
            <p:cNvPr id="20" name="Freeform 20"/>
            <p:cNvSpPr/>
            <p:nvPr/>
          </p:nvSpPr>
          <p:spPr>
            <a:xfrm>
              <a:off x="0" y="0"/>
              <a:ext cx="1099566" cy="480695"/>
            </a:xfrm>
            <a:custGeom>
              <a:avLst/>
              <a:gdLst/>
              <a:ahLst/>
              <a:cxnLst/>
              <a:rect l="l" t="t" r="r" b="b"/>
              <a:pathLst>
                <a:path w="1099566" h="480695">
                  <a:moveTo>
                    <a:pt x="23749" y="0"/>
                  </a:moveTo>
                  <a:lnTo>
                    <a:pt x="1075690" y="0"/>
                  </a:lnTo>
                  <a:cubicBezTo>
                    <a:pt x="1088898" y="0"/>
                    <a:pt x="1099566" y="10668"/>
                    <a:pt x="1099566" y="23749"/>
                  </a:cubicBezTo>
                  <a:lnTo>
                    <a:pt x="1099566" y="456819"/>
                  </a:lnTo>
                  <a:cubicBezTo>
                    <a:pt x="1099566" y="470027"/>
                    <a:pt x="1088898" y="480695"/>
                    <a:pt x="1075690" y="480695"/>
                  </a:cubicBezTo>
                  <a:lnTo>
                    <a:pt x="23749" y="480695"/>
                  </a:lnTo>
                  <a:cubicBezTo>
                    <a:pt x="10668" y="480568"/>
                    <a:pt x="0" y="469900"/>
                    <a:pt x="0" y="456819"/>
                  </a:cubicBezTo>
                  <a:lnTo>
                    <a:pt x="0" y="23749"/>
                  </a:lnTo>
                  <a:cubicBezTo>
                    <a:pt x="0" y="10668"/>
                    <a:pt x="10668" y="0"/>
                    <a:pt x="23749" y="0"/>
                  </a:cubicBezTo>
                  <a:moveTo>
                    <a:pt x="23749" y="47625"/>
                  </a:moveTo>
                  <a:lnTo>
                    <a:pt x="23749" y="23749"/>
                  </a:lnTo>
                  <a:lnTo>
                    <a:pt x="47625" y="23749"/>
                  </a:lnTo>
                  <a:lnTo>
                    <a:pt x="47625" y="456819"/>
                  </a:lnTo>
                  <a:lnTo>
                    <a:pt x="23749" y="456819"/>
                  </a:lnTo>
                  <a:lnTo>
                    <a:pt x="23749" y="432943"/>
                  </a:lnTo>
                  <a:lnTo>
                    <a:pt x="1075690" y="432943"/>
                  </a:lnTo>
                  <a:lnTo>
                    <a:pt x="1075690" y="456819"/>
                  </a:lnTo>
                  <a:lnTo>
                    <a:pt x="1051814" y="456819"/>
                  </a:lnTo>
                  <a:lnTo>
                    <a:pt x="1051814" y="23749"/>
                  </a:lnTo>
                  <a:lnTo>
                    <a:pt x="1075690" y="23749"/>
                  </a:lnTo>
                  <a:lnTo>
                    <a:pt x="1075690" y="47625"/>
                  </a:lnTo>
                  <a:lnTo>
                    <a:pt x="23749" y="47625"/>
                  </a:lnTo>
                  <a:close/>
                </a:path>
              </a:pathLst>
            </a:custGeom>
            <a:solidFill>
              <a:srgbClr val="FF0000"/>
            </a:solidFill>
          </p:spPr>
        </p:sp>
      </p:grpSp>
      <p:cxnSp>
        <p:nvCxnSpPr>
          <p:cNvPr id="34" name="Straight Arrow Connector 33">
            <a:extLst>
              <a:ext uri="{FF2B5EF4-FFF2-40B4-BE49-F238E27FC236}">
                <a16:creationId xmlns:a16="http://schemas.microsoft.com/office/drawing/2014/main" id="{A08F05C0-6614-D6A1-C929-FBEB5BBE8F2A}"/>
              </a:ext>
            </a:extLst>
          </p:cNvPr>
          <p:cNvCxnSpPr>
            <a:cxnSpLocks/>
          </p:cNvCxnSpPr>
          <p:nvPr/>
        </p:nvCxnSpPr>
        <p:spPr>
          <a:xfrm flipV="1">
            <a:off x="10864560" y="5481035"/>
            <a:ext cx="0" cy="6066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3D5EC2-824B-C2E4-0CBC-27C094C16B81}"/>
              </a:ext>
            </a:extLst>
          </p:cNvPr>
          <p:cNvCxnSpPr>
            <a:cxnSpLocks/>
          </p:cNvCxnSpPr>
          <p:nvPr/>
        </p:nvCxnSpPr>
        <p:spPr>
          <a:xfrm flipV="1">
            <a:off x="10864560" y="5940780"/>
            <a:ext cx="948641" cy="146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330" y="0"/>
            <a:ext cx="7576691" cy="805457"/>
            <a:chOff x="0" y="0"/>
            <a:chExt cx="10102255" cy="1073943"/>
          </a:xfrm>
        </p:grpSpPr>
        <p:sp>
          <p:nvSpPr>
            <p:cNvPr id="3" name="Freeform 3"/>
            <p:cNvSpPr/>
            <p:nvPr/>
          </p:nvSpPr>
          <p:spPr>
            <a:xfrm>
              <a:off x="0" y="0"/>
              <a:ext cx="10102255" cy="1073943"/>
            </a:xfrm>
            <a:custGeom>
              <a:avLst/>
              <a:gdLst/>
              <a:ahLst/>
              <a:cxnLst/>
              <a:rect l="l" t="t" r="r" b="b"/>
              <a:pathLst>
                <a:path w="10102255" h="1073943">
                  <a:moveTo>
                    <a:pt x="0" y="0"/>
                  </a:moveTo>
                  <a:lnTo>
                    <a:pt x="10102255" y="0"/>
                  </a:lnTo>
                  <a:lnTo>
                    <a:pt x="10102255" y="1073943"/>
                  </a:lnTo>
                  <a:lnTo>
                    <a:pt x="0" y="1073943"/>
                  </a:lnTo>
                  <a:close/>
                </a:path>
              </a:pathLst>
            </a:custGeom>
            <a:solidFill>
              <a:srgbClr val="000000">
                <a:alpha val="0"/>
              </a:srgbClr>
            </a:solidFill>
          </p:spPr>
        </p:sp>
        <p:sp>
          <p:nvSpPr>
            <p:cNvPr id="4" name="TextBox 4"/>
            <p:cNvSpPr txBox="1"/>
            <p:nvPr/>
          </p:nvSpPr>
          <p:spPr>
            <a:xfrm>
              <a:off x="0" y="-57150"/>
              <a:ext cx="10102255" cy="1131093"/>
            </a:xfrm>
            <a:prstGeom prst="rect">
              <a:avLst/>
            </a:prstGeom>
          </p:spPr>
          <p:txBody>
            <a:bodyPr lIns="0" tIns="0" rIns="0" bIns="0" rtlCol="0" anchor="t"/>
            <a:lstStyle/>
            <a:p>
              <a:pPr algn="l">
                <a:lnSpc>
                  <a:spcPts val="6312"/>
                </a:lnSpc>
              </a:pPr>
              <a:r>
                <a:rPr lang="en-US" sz="5062" b="1">
                  <a:solidFill>
                    <a:srgbClr val="231971"/>
                  </a:solidFill>
                  <a:latin typeface="Arimo Bold"/>
                  <a:ea typeface="Arimo Bold"/>
                  <a:cs typeface="Arimo Bold"/>
                  <a:sym typeface="Arimo Bold"/>
                </a:rPr>
                <a:t>Datasets Page</a:t>
              </a:r>
            </a:p>
          </p:txBody>
        </p:sp>
      </p:grpSp>
      <p:sp>
        <p:nvSpPr>
          <p:cNvPr id="5" name="Freeform 5"/>
          <p:cNvSpPr/>
          <p:nvPr/>
        </p:nvSpPr>
        <p:spPr>
          <a:xfrm>
            <a:off x="1298472" y="3993592"/>
            <a:ext cx="8024091" cy="2175720"/>
          </a:xfrm>
          <a:custGeom>
            <a:avLst/>
            <a:gdLst/>
            <a:ahLst/>
            <a:cxnLst/>
            <a:rect l="l" t="t" r="r" b="b"/>
            <a:pathLst>
              <a:path w="8024091" h="2175720">
                <a:moveTo>
                  <a:pt x="0" y="0"/>
                </a:moveTo>
                <a:lnTo>
                  <a:pt x="8024092" y="0"/>
                </a:lnTo>
                <a:lnTo>
                  <a:pt x="8024092" y="2175720"/>
                </a:lnTo>
                <a:lnTo>
                  <a:pt x="0" y="2175720"/>
                </a:lnTo>
                <a:lnTo>
                  <a:pt x="0" y="0"/>
                </a:lnTo>
                <a:close/>
              </a:path>
            </a:pathLst>
          </a:custGeom>
          <a:blipFill>
            <a:blip r:embed="rId3"/>
            <a:stretch>
              <a:fillRect b="-143672"/>
            </a:stretch>
          </a:blipFill>
        </p:spPr>
      </p:sp>
      <p:sp>
        <p:nvSpPr>
          <p:cNvPr id="6" name="Freeform 6"/>
          <p:cNvSpPr/>
          <p:nvPr/>
        </p:nvSpPr>
        <p:spPr>
          <a:xfrm>
            <a:off x="421721" y="6824925"/>
            <a:ext cx="2632598" cy="3261817"/>
          </a:xfrm>
          <a:custGeom>
            <a:avLst/>
            <a:gdLst/>
            <a:ahLst/>
            <a:cxnLst/>
            <a:rect l="l" t="t" r="r" b="b"/>
            <a:pathLst>
              <a:path w="2632598" h="3261817">
                <a:moveTo>
                  <a:pt x="0" y="0"/>
                </a:moveTo>
                <a:lnTo>
                  <a:pt x="2632598" y="0"/>
                </a:lnTo>
                <a:lnTo>
                  <a:pt x="2632598" y="3261817"/>
                </a:lnTo>
                <a:lnTo>
                  <a:pt x="0" y="3261817"/>
                </a:lnTo>
                <a:lnTo>
                  <a:pt x="0" y="0"/>
                </a:lnTo>
                <a:close/>
              </a:path>
            </a:pathLst>
          </a:custGeom>
          <a:blipFill>
            <a:blip r:embed="rId4"/>
            <a:stretch>
              <a:fillRect/>
            </a:stretch>
          </a:blipFill>
        </p:spPr>
      </p:sp>
      <p:sp>
        <p:nvSpPr>
          <p:cNvPr id="7" name="Freeform 7"/>
          <p:cNvSpPr/>
          <p:nvPr/>
        </p:nvSpPr>
        <p:spPr>
          <a:xfrm>
            <a:off x="4087555" y="7030415"/>
            <a:ext cx="3820409" cy="3056328"/>
          </a:xfrm>
          <a:custGeom>
            <a:avLst/>
            <a:gdLst/>
            <a:ahLst/>
            <a:cxnLst/>
            <a:rect l="l" t="t" r="r" b="b"/>
            <a:pathLst>
              <a:path w="3820409" h="3056328">
                <a:moveTo>
                  <a:pt x="0" y="0"/>
                </a:moveTo>
                <a:lnTo>
                  <a:pt x="3820409" y="0"/>
                </a:lnTo>
                <a:lnTo>
                  <a:pt x="3820409" y="3056327"/>
                </a:lnTo>
                <a:lnTo>
                  <a:pt x="0" y="3056327"/>
                </a:lnTo>
                <a:lnTo>
                  <a:pt x="0" y="0"/>
                </a:lnTo>
                <a:close/>
              </a:path>
            </a:pathLst>
          </a:custGeom>
          <a:blipFill>
            <a:blip r:embed="rId5"/>
            <a:stretch>
              <a:fillRect/>
            </a:stretch>
          </a:blipFill>
        </p:spPr>
      </p:sp>
      <p:sp>
        <p:nvSpPr>
          <p:cNvPr id="8" name="Freeform 8"/>
          <p:cNvSpPr/>
          <p:nvPr/>
        </p:nvSpPr>
        <p:spPr>
          <a:xfrm>
            <a:off x="9694610" y="7192995"/>
            <a:ext cx="5106549" cy="2744987"/>
          </a:xfrm>
          <a:custGeom>
            <a:avLst/>
            <a:gdLst/>
            <a:ahLst/>
            <a:cxnLst/>
            <a:rect l="l" t="t" r="r" b="b"/>
            <a:pathLst>
              <a:path w="5106549" h="2744987">
                <a:moveTo>
                  <a:pt x="0" y="0"/>
                </a:moveTo>
                <a:lnTo>
                  <a:pt x="5106549" y="0"/>
                </a:lnTo>
                <a:lnTo>
                  <a:pt x="5106549" y="2744987"/>
                </a:lnTo>
                <a:lnTo>
                  <a:pt x="0" y="2744987"/>
                </a:lnTo>
                <a:lnTo>
                  <a:pt x="0" y="0"/>
                </a:lnTo>
                <a:close/>
              </a:path>
            </a:pathLst>
          </a:custGeom>
          <a:blipFill>
            <a:blip r:embed="rId6"/>
            <a:stretch>
              <a:fillRect/>
            </a:stretch>
          </a:blipFill>
        </p:spPr>
      </p:sp>
      <p:sp>
        <p:nvSpPr>
          <p:cNvPr id="9" name="Freeform 9"/>
          <p:cNvSpPr/>
          <p:nvPr/>
        </p:nvSpPr>
        <p:spPr>
          <a:xfrm>
            <a:off x="11097430" y="4033465"/>
            <a:ext cx="6038019" cy="1571539"/>
          </a:xfrm>
          <a:custGeom>
            <a:avLst/>
            <a:gdLst/>
            <a:ahLst/>
            <a:cxnLst/>
            <a:rect l="l" t="t" r="r" b="b"/>
            <a:pathLst>
              <a:path w="6038019" h="1571539">
                <a:moveTo>
                  <a:pt x="0" y="0"/>
                </a:moveTo>
                <a:lnTo>
                  <a:pt x="6038019" y="0"/>
                </a:lnTo>
                <a:lnTo>
                  <a:pt x="6038019" y="1571539"/>
                </a:lnTo>
                <a:lnTo>
                  <a:pt x="0" y="1571539"/>
                </a:lnTo>
                <a:lnTo>
                  <a:pt x="0" y="0"/>
                </a:lnTo>
                <a:close/>
              </a:path>
            </a:pathLst>
          </a:custGeom>
          <a:blipFill>
            <a:blip r:embed="rId7"/>
            <a:stretch>
              <a:fillRect/>
            </a:stretch>
          </a:blipFill>
        </p:spPr>
      </p:sp>
      <p:sp>
        <p:nvSpPr>
          <p:cNvPr id="10" name="AutoShape 10"/>
          <p:cNvSpPr/>
          <p:nvPr/>
        </p:nvSpPr>
        <p:spPr>
          <a:xfrm rot="5341698">
            <a:off x="-152168" y="5542315"/>
            <a:ext cx="2106254" cy="0"/>
          </a:xfrm>
          <a:prstGeom prst="line">
            <a:avLst/>
          </a:prstGeom>
          <a:ln w="19050" cap="rnd">
            <a:solidFill>
              <a:srgbClr val="000000"/>
            </a:solidFill>
            <a:prstDash val="solid"/>
            <a:headEnd type="none" w="sm" len="sm"/>
            <a:tailEnd type="triangle" w="lg" len="med"/>
          </a:ln>
        </p:spPr>
      </p:sp>
      <p:sp>
        <p:nvSpPr>
          <p:cNvPr id="11" name="AutoShape 11"/>
          <p:cNvSpPr/>
          <p:nvPr/>
        </p:nvSpPr>
        <p:spPr>
          <a:xfrm rot="185864" flipV="1">
            <a:off x="3268634" y="7881822"/>
            <a:ext cx="817904" cy="59723"/>
          </a:xfrm>
          <a:prstGeom prst="line">
            <a:avLst/>
          </a:prstGeom>
          <a:ln w="19050" cap="rnd">
            <a:solidFill>
              <a:srgbClr val="000000"/>
            </a:solidFill>
            <a:prstDash val="solid"/>
            <a:headEnd type="none" w="sm" len="sm"/>
            <a:tailEnd type="triangle" w="lg" len="med"/>
          </a:ln>
        </p:spPr>
      </p:sp>
      <p:sp>
        <p:nvSpPr>
          <p:cNvPr id="12" name="AutoShape 12"/>
          <p:cNvSpPr/>
          <p:nvPr/>
        </p:nvSpPr>
        <p:spPr>
          <a:xfrm rot="104809" flipV="1">
            <a:off x="8169421" y="7851095"/>
            <a:ext cx="1279167" cy="33382"/>
          </a:xfrm>
          <a:prstGeom prst="line">
            <a:avLst/>
          </a:prstGeom>
          <a:ln w="19050" cap="rnd">
            <a:solidFill>
              <a:srgbClr val="000000"/>
            </a:solidFill>
            <a:prstDash val="solid"/>
            <a:headEnd type="none" w="sm" len="sm"/>
            <a:tailEnd type="triangle" w="lg" len="med"/>
          </a:ln>
        </p:spPr>
      </p:sp>
      <p:sp>
        <p:nvSpPr>
          <p:cNvPr id="13" name="AutoShape 13"/>
          <p:cNvSpPr/>
          <p:nvPr/>
        </p:nvSpPr>
        <p:spPr>
          <a:xfrm rot="10517207">
            <a:off x="883831" y="4471540"/>
            <a:ext cx="431767" cy="35599"/>
          </a:xfrm>
          <a:prstGeom prst="line">
            <a:avLst/>
          </a:prstGeom>
          <a:ln w="19050" cap="rnd">
            <a:solidFill>
              <a:srgbClr val="000000"/>
            </a:solidFill>
            <a:prstDash val="solid"/>
            <a:headEnd type="none" w="sm" len="sm"/>
            <a:tailEnd type="none" w="sm" len="sm"/>
          </a:ln>
        </p:spPr>
      </p:sp>
      <p:grpSp>
        <p:nvGrpSpPr>
          <p:cNvPr id="14" name="Group 14"/>
          <p:cNvGrpSpPr/>
          <p:nvPr/>
        </p:nvGrpSpPr>
        <p:grpSpPr>
          <a:xfrm>
            <a:off x="741018" y="1560950"/>
            <a:ext cx="5413690" cy="1571540"/>
            <a:chOff x="0" y="0"/>
            <a:chExt cx="7218253" cy="2095387"/>
          </a:xfrm>
        </p:grpSpPr>
        <p:sp>
          <p:nvSpPr>
            <p:cNvPr id="15" name="Freeform 15"/>
            <p:cNvSpPr/>
            <p:nvPr/>
          </p:nvSpPr>
          <p:spPr>
            <a:xfrm>
              <a:off x="0" y="0"/>
              <a:ext cx="7218253" cy="2095387"/>
            </a:xfrm>
            <a:custGeom>
              <a:avLst/>
              <a:gdLst/>
              <a:ahLst/>
              <a:cxnLst/>
              <a:rect l="l" t="t" r="r" b="b"/>
              <a:pathLst>
                <a:path w="7218253" h="2095387">
                  <a:moveTo>
                    <a:pt x="0" y="0"/>
                  </a:moveTo>
                  <a:lnTo>
                    <a:pt x="7218253" y="0"/>
                  </a:lnTo>
                  <a:lnTo>
                    <a:pt x="7218253" y="2095387"/>
                  </a:lnTo>
                  <a:lnTo>
                    <a:pt x="0" y="2095387"/>
                  </a:lnTo>
                  <a:close/>
                </a:path>
              </a:pathLst>
            </a:custGeom>
            <a:solidFill>
              <a:srgbClr val="000000">
                <a:alpha val="0"/>
              </a:srgbClr>
            </a:solidFill>
          </p:spPr>
        </p:sp>
        <p:sp>
          <p:nvSpPr>
            <p:cNvPr id="16" name="TextBox 16"/>
            <p:cNvSpPr txBox="1"/>
            <p:nvPr/>
          </p:nvSpPr>
          <p:spPr>
            <a:xfrm>
              <a:off x="0" y="-104775"/>
              <a:ext cx="7218253" cy="2200162"/>
            </a:xfrm>
            <a:prstGeom prst="rect">
              <a:avLst/>
            </a:prstGeom>
          </p:spPr>
          <p:txBody>
            <a:bodyPr lIns="0" tIns="0" rIns="0" bIns="0" rtlCol="0" anchor="t"/>
            <a:lstStyle/>
            <a:p>
              <a:pPr algn="l">
                <a:lnSpc>
                  <a:spcPts val="3562"/>
                </a:lnSpc>
              </a:pPr>
              <a:r>
                <a:rPr lang="en-US" sz="2187">
                  <a:solidFill>
                    <a:srgbClr val="2A2742"/>
                  </a:solidFill>
                  <a:latin typeface="Arimo"/>
                  <a:ea typeface="Arimo"/>
                  <a:cs typeface="Arimo"/>
                  <a:sym typeface="Arimo"/>
                </a:rPr>
                <a:t>On the </a:t>
              </a:r>
              <a:r>
                <a:rPr lang="en-US" sz="2187" b="1">
                  <a:solidFill>
                    <a:srgbClr val="2A2742"/>
                  </a:solidFill>
                  <a:latin typeface="Arimo Bold"/>
                  <a:ea typeface="Arimo Bold"/>
                  <a:cs typeface="Arimo Bold"/>
                  <a:sym typeface="Arimo Bold"/>
                </a:rPr>
                <a:t>Datasets Preview</a:t>
              </a:r>
              <a:r>
                <a:rPr lang="en-US" sz="2187">
                  <a:solidFill>
                    <a:srgbClr val="2A2742"/>
                  </a:solidFill>
                  <a:latin typeface="Arimo"/>
                  <a:ea typeface="Arimo"/>
                  <a:cs typeface="Arimo"/>
                  <a:sym typeface="Arimo"/>
                </a:rPr>
                <a:t> page, clicking the </a:t>
              </a:r>
              <a:r>
                <a:rPr lang="en-US" sz="2187" b="1">
                  <a:solidFill>
                    <a:srgbClr val="2A2742"/>
                  </a:solidFill>
                  <a:latin typeface="Arimo Bold"/>
                  <a:ea typeface="Arimo Bold"/>
                  <a:cs typeface="Arimo Bold"/>
                  <a:sym typeface="Arimo Bold"/>
                </a:rPr>
                <a:t>Add Filter</a:t>
              </a:r>
              <a:r>
                <a:rPr lang="en-US" sz="2187">
                  <a:solidFill>
                    <a:srgbClr val="2A2742"/>
                  </a:solidFill>
                  <a:latin typeface="Arimo"/>
                  <a:ea typeface="Arimo"/>
                  <a:cs typeface="Arimo"/>
                  <a:sym typeface="Arimo"/>
                </a:rPr>
                <a:t> button gives the filter to optimize the data according to the chosen fields.</a:t>
              </a:r>
            </a:p>
          </p:txBody>
        </p:sp>
      </p:grpSp>
      <p:sp>
        <p:nvSpPr>
          <p:cNvPr id="17" name="AutoShape 17"/>
          <p:cNvSpPr/>
          <p:nvPr/>
        </p:nvSpPr>
        <p:spPr>
          <a:xfrm rot="5117989">
            <a:off x="3207850" y="3310113"/>
            <a:ext cx="817262" cy="67195"/>
          </a:xfrm>
          <a:prstGeom prst="line">
            <a:avLst/>
          </a:prstGeom>
          <a:ln w="19050" cap="rnd">
            <a:solidFill>
              <a:srgbClr val="000000"/>
            </a:solidFill>
            <a:prstDash val="solid"/>
            <a:headEnd type="none" w="sm" len="sm"/>
            <a:tailEnd type="triangle" w="lg" len="med"/>
          </a:ln>
        </p:spPr>
      </p:sp>
      <p:grpSp>
        <p:nvGrpSpPr>
          <p:cNvPr id="18" name="Group 18"/>
          <p:cNvGrpSpPr/>
          <p:nvPr/>
        </p:nvGrpSpPr>
        <p:grpSpPr>
          <a:xfrm>
            <a:off x="11284722" y="1811559"/>
            <a:ext cx="3410219" cy="471487"/>
            <a:chOff x="0" y="-38100"/>
            <a:chExt cx="4546959" cy="628650"/>
          </a:xfrm>
        </p:grpSpPr>
        <p:sp>
          <p:nvSpPr>
            <p:cNvPr id="19" name="Freeform 19"/>
            <p:cNvSpPr/>
            <p:nvPr/>
          </p:nvSpPr>
          <p:spPr>
            <a:xfrm>
              <a:off x="0" y="0"/>
              <a:ext cx="3890282" cy="590550"/>
            </a:xfrm>
            <a:custGeom>
              <a:avLst/>
              <a:gdLst/>
              <a:ahLst/>
              <a:cxnLst/>
              <a:rect l="l" t="t" r="r" b="b"/>
              <a:pathLst>
                <a:path w="3890282" h="590550">
                  <a:moveTo>
                    <a:pt x="0" y="0"/>
                  </a:moveTo>
                  <a:lnTo>
                    <a:pt x="3890282" y="0"/>
                  </a:lnTo>
                  <a:lnTo>
                    <a:pt x="3890282" y="590550"/>
                  </a:lnTo>
                  <a:lnTo>
                    <a:pt x="0" y="590550"/>
                  </a:lnTo>
                  <a:close/>
                </a:path>
              </a:pathLst>
            </a:custGeom>
            <a:solidFill>
              <a:srgbClr val="000000">
                <a:alpha val="0"/>
              </a:srgbClr>
            </a:solidFill>
          </p:spPr>
        </p:sp>
        <p:sp>
          <p:nvSpPr>
            <p:cNvPr id="20" name="TextBox 20"/>
            <p:cNvSpPr txBox="1"/>
            <p:nvPr/>
          </p:nvSpPr>
          <p:spPr>
            <a:xfrm>
              <a:off x="0" y="-38100"/>
              <a:ext cx="4546959" cy="628650"/>
            </a:xfrm>
            <a:prstGeom prst="rect">
              <a:avLst/>
            </a:prstGeom>
          </p:spPr>
          <p:txBody>
            <a:bodyPr lIns="0" tIns="0" rIns="0" bIns="0" rtlCol="0" anchor="t"/>
            <a:lstStyle/>
            <a:p>
              <a:pPr algn="l">
                <a:lnSpc>
                  <a:spcPts val="3437"/>
                </a:lnSpc>
              </a:pPr>
              <a:r>
                <a:rPr lang="en-US" sz="2750" b="1" dirty="0">
                  <a:solidFill>
                    <a:srgbClr val="231971"/>
                  </a:solidFill>
                  <a:latin typeface="Arimo Bold"/>
                  <a:ea typeface="Arimo Bold"/>
                  <a:cs typeface="Arimo Bold"/>
                  <a:sym typeface="Arimo Bold"/>
                </a:rPr>
                <a:t>Advanced Search:</a:t>
              </a:r>
            </a:p>
          </p:txBody>
        </p:sp>
      </p:grpSp>
      <p:grpSp>
        <p:nvGrpSpPr>
          <p:cNvPr id="21" name="Group 21"/>
          <p:cNvGrpSpPr/>
          <p:nvPr/>
        </p:nvGrpSpPr>
        <p:grpSpPr>
          <a:xfrm>
            <a:off x="9322564" y="3335342"/>
            <a:ext cx="2142420" cy="442912"/>
            <a:chOff x="0" y="0"/>
            <a:chExt cx="2856560" cy="590550"/>
          </a:xfrm>
        </p:grpSpPr>
        <p:sp>
          <p:nvSpPr>
            <p:cNvPr id="22" name="Freeform 22"/>
            <p:cNvSpPr/>
            <p:nvPr/>
          </p:nvSpPr>
          <p:spPr>
            <a:xfrm>
              <a:off x="0" y="0"/>
              <a:ext cx="2856560" cy="590550"/>
            </a:xfrm>
            <a:custGeom>
              <a:avLst/>
              <a:gdLst/>
              <a:ahLst/>
              <a:cxnLst/>
              <a:rect l="l" t="t" r="r" b="b"/>
              <a:pathLst>
                <a:path w="2856560" h="590550">
                  <a:moveTo>
                    <a:pt x="0" y="0"/>
                  </a:moveTo>
                  <a:lnTo>
                    <a:pt x="2856560" y="0"/>
                  </a:lnTo>
                  <a:lnTo>
                    <a:pt x="2856560" y="590550"/>
                  </a:lnTo>
                  <a:lnTo>
                    <a:pt x="0" y="590550"/>
                  </a:lnTo>
                  <a:close/>
                </a:path>
              </a:pathLst>
            </a:custGeom>
            <a:solidFill>
              <a:srgbClr val="000000">
                <a:alpha val="0"/>
              </a:srgbClr>
            </a:solidFill>
          </p:spPr>
        </p:sp>
        <p:sp>
          <p:nvSpPr>
            <p:cNvPr id="23" name="TextBox 23"/>
            <p:cNvSpPr txBox="1"/>
            <p:nvPr/>
          </p:nvSpPr>
          <p:spPr>
            <a:xfrm>
              <a:off x="0" y="-95250"/>
              <a:ext cx="2856560" cy="685800"/>
            </a:xfrm>
            <a:prstGeom prst="rect">
              <a:avLst/>
            </a:prstGeom>
          </p:spPr>
          <p:txBody>
            <a:bodyPr lIns="0" tIns="0" rIns="0" bIns="0" rtlCol="0" anchor="t"/>
            <a:lstStyle/>
            <a:p>
              <a:pPr algn="l">
                <a:lnSpc>
                  <a:spcPts val="3437"/>
                </a:lnSpc>
              </a:pPr>
              <a:r>
                <a:rPr lang="en-US" sz="2187">
                  <a:solidFill>
                    <a:srgbClr val="2A2742"/>
                  </a:solidFill>
                  <a:latin typeface="Arimo"/>
                  <a:ea typeface="Arimo"/>
                  <a:cs typeface="Arimo"/>
                  <a:sym typeface="Arimo"/>
                </a:rPr>
                <a:t>Table/List toggle</a:t>
              </a:r>
            </a:p>
          </p:txBody>
        </p:sp>
      </p:grpSp>
      <p:sp>
        <p:nvSpPr>
          <p:cNvPr id="24" name="AutoShape 24"/>
          <p:cNvSpPr/>
          <p:nvPr/>
        </p:nvSpPr>
        <p:spPr>
          <a:xfrm rot="-8522344">
            <a:off x="10644726" y="4023594"/>
            <a:ext cx="877463" cy="0"/>
          </a:xfrm>
          <a:prstGeom prst="line">
            <a:avLst/>
          </a:prstGeom>
          <a:ln w="19050" cap="rnd">
            <a:solidFill>
              <a:srgbClr val="000000"/>
            </a:solidFill>
            <a:prstDash val="solid"/>
            <a:headEnd type="none" w="sm" len="sm"/>
            <a:tailEnd type="triangle" w="lg" len="med"/>
          </a:ln>
        </p:spPr>
      </p:sp>
      <p:sp>
        <p:nvSpPr>
          <p:cNvPr id="25" name="AutoShape 25"/>
          <p:cNvSpPr/>
          <p:nvPr/>
        </p:nvSpPr>
        <p:spPr>
          <a:xfrm rot="7271326">
            <a:off x="11616645" y="5335101"/>
            <a:ext cx="915907" cy="0"/>
          </a:xfrm>
          <a:prstGeom prst="line">
            <a:avLst/>
          </a:prstGeom>
          <a:ln w="19050" cap="rnd">
            <a:solidFill>
              <a:srgbClr val="000000"/>
            </a:solidFill>
            <a:prstDash val="solid"/>
            <a:headEnd type="none" w="sm" len="sm"/>
            <a:tailEnd type="triangle" w="lg" len="med"/>
          </a:ln>
        </p:spPr>
      </p:sp>
      <p:sp>
        <p:nvSpPr>
          <p:cNvPr id="26" name="AutoShape 26"/>
          <p:cNvSpPr/>
          <p:nvPr/>
        </p:nvSpPr>
        <p:spPr>
          <a:xfrm rot="-5145021" flipV="1">
            <a:off x="14433577" y="3966037"/>
            <a:ext cx="512151" cy="48663"/>
          </a:xfrm>
          <a:prstGeom prst="line">
            <a:avLst/>
          </a:prstGeom>
          <a:ln w="19050" cap="rnd">
            <a:solidFill>
              <a:srgbClr val="000000"/>
            </a:solidFill>
            <a:prstDash val="solid"/>
            <a:headEnd type="none" w="sm" len="sm"/>
            <a:tailEnd type="triangle" w="lg" len="med"/>
          </a:ln>
        </p:spPr>
      </p:sp>
      <p:sp>
        <p:nvSpPr>
          <p:cNvPr id="27" name="AutoShape 27"/>
          <p:cNvSpPr/>
          <p:nvPr/>
        </p:nvSpPr>
        <p:spPr>
          <a:xfrm flipH="1" flipV="1">
            <a:off x="11918912" y="3254839"/>
            <a:ext cx="961055" cy="864168"/>
          </a:xfrm>
          <a:prstGeom prst="line">
            <a:avLst/>
          </a:prstGeom>
          <a:ln w="19050" cap="rnd">
            <a:solidFill>
              <a:srgbClr val="000000"/>
            </a:solidFill>
            <a:prstDash val="solid"/>
            <a:headEnd type="none" w="sm" len="sm"/>
            <a:tailEnd type="triangle" w="lg" len="med"/>
          </a:ln>
        </p:spPr>
      </p:sp>
      <p:sp>
        <p:nvSpPr>
          <p:cNvPr id="28" name="AutoShape 28"/>
          <p:cNvSpPr/>
          <p:nvPr/>
        </p:nvSpPr>
        <p:spPr>
          <a:xfrm rot="-4191251">
            <a:off x="15909572" y="3922252"/>
            <a:ext cx="611429" cy="0"/>
          </a:xfrm>
          <a:prstGeom prst="line">
            <a:avLst/>
          </a:prstGeom>
          <a:ln w="19050" cap="rnd">
            <a:solidFill>
              <a:srgbClr val="000000"/>
            </a:solidFill>
            <a:prstDash val="solid"/>
            <a:headEnd type="none" w="sm" len="sm"/>
            <a:tailEnd type="triangle" w="lg" len="med"/>
          </a:ln>
        </p:spPr>
      </p:sp>
      <p:sp>
        <p:nvSpPr>
          <p:cNvPr id="29" name="AutoShape 29"/>
          <p:cNvSpPr/>
          <p:nvPr/>
        </p:nvSpPr>
        <p:spPr>
          <a:xfrm rot="-4415556">
            <a:off x="16501894" y="3684751"/>
            <a:ext cx="1118151" cy="0"/>
          </a:xfrm>
          <a:prstGeom prst="line">
            <a:avLst/>
          </a:prstGeom>
          <a:ln w="19050" cap="rnd">
            <a:solidFill>
              <a:srgbClr val="000000"/>
            </a:solidFill>
            <a:prstDash val="solid"/>
            <a:headEnd type="none" w="sm" len="sm"/>
            <a:tailEnd type="triangle" w="lg" len="med"/>
          </a:ln>
        </p:spPr>
      </p:sp>
      <p:grpSp>
        <p:nvGrpSpPr>
          <p:cNvPr id="30" name="Group 30"/>
          <p:cNvGrpSpPr/>
          <p:nvPr/>
        </p:nvGrpSpPr>
        <p:grpSpPr>
          <a:xfrm>
            <a:off x="16140634" y="3279871"/>
            <a:ext cx="642155" cy="442912"/>
            <a:chOff x="0" y="0"/>
            <a:chExt cx="856207" cy="590550"/>
          </a:xfrm>
        </p:grpSpPr>
        <p:sp>
          <p:nvSpPr>
            <p:cNvPr id="31" name="Freeform 31"/>
            <p:cNvSpPr/>
            <p:nvPr/>
          </p:nvSpPr>
          <p:spPr>
            <a:xfrm>
              <a:off x="0" y="0"/>
              <a:ext cx="856207" cy="590550"/>
            </a:xfrm>
            <a:custGeom>
              <a:avLst/>
              <a:gdLst/>
              <a:ahLst/>
              <a:cxnLst/>
              <a:rect l="l" t="t" r="r" b="b"/>
              <a:pathLst>
                <a:path w="856207" h="590550">
                  <a:moveTo>
                    <a:pt x="0" y="0"/>
                  </a:moveTo>
                  <a:lnTo>
                    <a:pt x="856207" y="0"/>
                  </a:lnTo>
                  <a:lnTo>
                    <a:pt x="856207" y="590550"/>
                  </a:lnTo>
                  <a:lnTo>
                    <a:pt x="0" y="590550"/>
                  </a:lnTo>
                  <a:close/>
                </a:path>
              </a:pathLst>
            </a:custGeom>
            <a:solidFill>
              <a:srgbClr val="000000">
                <a:alpha val="0"/>
              </a:srgbClr>
            </a:solidFill>
          </p:spPr>
        </p:sp>
        <p:sp>
          <p:nvSpPr>
            <p:cNvPr id="32" name="TextBox 32"/>
            <p:cNvSpPr txBox="1"/>
            <p:nvPr/>
          </p:nvSpPr>
          <p:spPr>
            <a:xfrm>
              <a:off x="0" y="-95250"/>
              <a:ext cx="856207" cy="685800"/>
            </a:xfrm>
            <a:prstGeom prst="rect">
              <a:avLst/>
            </a:prstGeom>
          </p:spPr>
          <p:txBody>
            <a:bodyPr lIns="0" tIns="0" rIns="0" bIns="0" rtlCol="0" anchor="t"/>
            <a:lstStyle/>
            <a:p>
              <a:pPr algn="l">
                <a:lnSpc>
                  <a:spcPts val="3437"/>
                </a:lnSpc>
              </a:pPr>
              <a:r>
                <a:rPr lang="en-US" sz="2187">
                  <a:solidFill>
                    <a:srgbClr val="2A2742"/>
                  </a:solidFill>
                  <a:latin typeface="Arimo"/>
                  <a:ea typeface="Arimo"/>
                  <a:cs typeface="Arimo"/>
                  <a:sym typeface="Arimo"/>
                </a:rPr>
                <a:t>Print</a:t>
              </a:r>
            </a:p>
          </p:txBody>
        </p:sp>
      </p:grpSp>
      <p:grpSp>
        <p:nvGrpSpPr>
          <p:cNvPr id="33" name="Group 33"/>
          <p:cNvGrpSpPr/>
          <p:nvPr/>
        </p:nvGrpSpPr>
        <p:grpSpPr>
          <a:xfrm>
            <a:off x="10564732" y="2831779"/>
            <a:ext cx="3019731" cy="442912"/>
            <a:chOff x="0" y="0"/>
            <a:chExt cx="4026308" cy="590550"/>
          </a:xfrm>
        </p:grpSpPr>
        <p:sp>
          <p:nvSpPr>
            <p:cNvPr id="34" name="Freeform 34"/>
            <p:cNvSpPr/>
            <p:nvPr/>
          </p:nvSpPr>
          <p:spPr>
            <a:xfrm>
              <a:off x="0" y="0"/>
              <a:ext cx="4026309" cy="590550"/>
            </a:xfrm>
            <a:custGeom>
              <a:avLst/>
              <a:gdLst/>
              <a:ahLst/>
              <a:cxnLst/>
              <a:rect l="l" t="t" r="r" b="b"/>
              <a:pathLst>
                <a:path w="4026309" h="590550">
                  <a:moveTo>
                    <a:pt x="0" y="0"/>
                  </a:moveTo>
                  <a:lnTo>
                    <a:pt x="4026309" y="0"/>
                  </a:lnTo>
                  <a:lnTo>
                    <a:pt x="4026309" y="590550"/>
                  </a:lnTo>
                  <a:lnTo>
                    <a:pt x="0" y="590550"/>
                  </a:lnTo>
                  <a:close/>
                </a:path>
              </a:pathLst>
            </a:custGeom>
            <a:solidFill>
              <a:srgbClr val="000000">
                <a:alpha val="0"/>
              </a:srgbClr>
            </a:solidFill>
          </p:spPr>
        </p:sp>
        <p:sp>
          <p:nvSpPr>
            <p:cNvPr id="35" name="TextBox 35"/>
            <p:cNvSpPr txBox="1"/>
            <p:nvPr/>
          </p:nvSpPr>
          <p:spPr>
            <a:xfrm>
              <a:off x="0" y="-95250"/>
              <a:ext cx="4026308" cy="685800"/>
            </a:xfrm>
            <a:prstGeom prst="rect">
              <a:avLst/>
            </a:prstGeom>
          </p:spPr>
          <p:txBody>
            <a:bodyPr lIns="0" tIns="0" rIns="0" bIns="0" rtlCol="0" anchor="t"/>
            <a:lstStyle/>
            <a:p>
              <a:pPr algn="l">
                <a:lnSpc>
                  <a:spcPts val="3437"/>
                </a:lnSpc>
              </a:pPr>
              <a:r>
                <a:rPr lang="en-US" sz="2187">
                  <a:solidFill>
                    <a:srgbClr val="2A2742"/>
                  </a:solidFill>
                  <a:latin typeface="Arimo"/>
                  <a:ea typeface="Arimo"/>
                  <a:cs typeface="Arimo"/>
                  <a:sym typeface="Arimo"/>
                </a:rPr>
                <a:t>Toggle Column Visibility</a:t>
              </a:r>
            </a:p>
          </p:txBody>
        </p:sp>
      </p:grpSp>
      <p:grpSp>
        <p:nvGrpSpPr>
          <p:cNvPr id="36" name="Group 36"/>
          <p:cNvGrpSpPr/>
          <p:nvPr/>
        </p:nvGrpSpPr>
        <p:grpSpPr>
          <a:xfrm>
            <a:off x="12743577" y="3392611"/>
            <a:ext cx="2300289" cy="442912"/>
            <a:chOff x="0" y="0"/>
            <a:chExt cx="3067052" cy="590550"/>
          </a:xfrm>
        </p:grpSpPr>
        <p:sp>
          <p:nvSpPr>
            <p:cNvPr id="37" name="Freeform 37"/>
            <p:cNvSpPr/>
            <p:nvPr/>
          </p:nvSpPr>
          <p:spPr>
            <a:xfrm>
              <a:off x="0" y="0"/>
              <a:ext cx="3067052" cy="590550"/>
            </a:xfrm>
            <a:custGeom>
              <a:avLst/>
              <a:gdLst/>
              <a:ahLst/>
              <a:cxnLst/>
              <a:rect l="l" t="t" r="r" b="b"/>
              <a:pathLst>
                <a:path w="3067052" h="590550">
                  <a:moveTo>
                    <a:pt x="0" y="0"/>
                  </a:moveTo>
                  <a:lnTo>
                    <a:pt x="3067052" y="0"/>
                  </a:lnTo>
                  <a:lnTo>
                    <a:pt x="3067052" y="590550"/>
                  </a:lnTo>
                  <a:lnTo>
                    <a:pt x="0" y="590550"/>
                  </a:lnTo>
                  <a:close/>
                </a:path>
              </a:pathLst>
            </a:custGeom>
            <a:solidFill>
              <a:srgbClr val="000000">
                <a:alpha val="0"/>
              </a:srgbClr>
            </a:solidFill>
          </p:spPr>
        </p:sp>
        <p:sp>
          <p:nvSpPr>
            <p:cNvPr id="38" name="TextBox 38"/>
            <p:cNvSpPr txBox="1"/>
            <p:nvPr/>
          </p:nvSpPr>
          <p:spPr>
            <a:xfrm>
              <a:off x="0" y="-95250"/>
              <a:ext cx="3067052" cy="685800"/>
            </a:xfrm>
            <a:prstGeom prst="rect">
              <a:avLst/>
            </a:prstGeom>
          </p:spPr>
          <p:txBody>
            <a:bodyPr lIns="0" tIns="0" rIns="0" bIns="0" rtlCol="0" anchor="t"/>
            <a:lstStyle/>
            <a:p>
              <a:pPr algn="l">
                <a:lnSpc>
                  <a:spcPts val="3437"/>
                </a:lnSpc>
              </a:pPr>
              <a:r>
                <a:rPr lang="en-US" sz="2187">
                  <a:solidFill>
                    <a:srgbClr val="2A2742"/>
                  </a:solidFill>
                  <a:latin typeface="Arimo"/>
                  <a:ea typeface="Arimo"/>
                  <a:cs typeface="Arimo"/>
                  <a:sym typeface="Arimo"/>
                </a:rPr>
                <a:t>Filtered Download</a:t>
              </a:r>
            </a:p>
          </p:txBody>
        </p:sp>
      </p:grpSp>
      <p:grpSp>
        <p:nvGrpSpPr>
          <p:cNvPr id="39" name="Group 39"/>
          <p:cNvGrpSpPr/>
          <p:nvPr/>
        </p:nvGrpSpPr>
        <p:grpSpPr>
          <a:xfrm>
            <a:off x="15838886" y="2674800"/>
            <a:ext cx="2449114" cy="514349"/>
            <a:chOff x="0" y="-94846"/>
            <a:chExt cx="3265486" cy="685800"/>
          </a:xfrm>
        </p:grpSpPr>
        <p:sp>
          <p:nvSpPr>
            <p:cNvPr id="40" name="Freeform 40"/>
            <p:cNvSpPr/>
            <p:nvPr/>
          </p:nvSpPr>
          <p:spPr>
            <a:xfrm>
              <a:off x="0" y="0"/>
              <a:ext cx="2856560" cy="590550"/>
            </a:xfrm>
            <a:custGeom>
              <a:avLst/>
              <a:gdLst/>
              <a:ahLst/>
              <a:cxnLst/>
              <a:rect l="l" t="t" r="r" b="b"/>
              <a:pathLst>
                <a:path w="2856560" h="590550">
                  <a:moveTo>
                    <a:pt x="0" y="0"/>
                  </a:moveTo>
                  <a:lnTo>
                    <a:pt x="2856560" y="0"/>
                  </a:lnTo>
                  <a:lnTo>
                    <a:pt x="2856560" y="590550"/>
                  </a:lnTo>
                  <a:lnTo>
                    <a:pt x="0" y="590550"/>
                  </a:lnTo>
                  <a:close/>
                </a:path>
              </a:pathLst>
            </a:custGeom>
            <a:solidFill>
              <a:srgbClr val="000000">
                <a:alpha val="0"/>
              </a:srgbClr>
            </a:solidFill>
          </p:spPr>
        </p:sp>
        <p:sp>
          <p:nvSpPr>
            <p:cNvPr id="41" name="TextBox 41"/>
            <p:cNvSpPr txBox="1"/>
            <p:nvPr/>
          </p:nvSpPr>
          <p:spPr>
            <a:xfrm>
              <a:off x="27587" y="-94846"/>
              <a:ext cx="3237899" cy="685800"/>
            </a:xfrm>
            <a:prstGeom prst="rect">
              <a:avLst/>
            </a:prstGeom>
          </p:spPr>
          <p:txBody>
            <a:bodyPr lIns="0" tIns="0" rIns="0" bIns="0" rtlCol="0" anchor="t"/>
            <a:lstStyle/>
            <a:p>
              <a:pPr algn="l">
                <a:lnSpc>
                  <a:spcPts val="3437"/>
                </a:lnSpc>
              </a:pPr>
              <a:r>
                <a:rPr lang="en-US" sz="2187" dirty="0">
                  <a:solidFill>
                    <a:srgbClr val="2A2742"/>
                  </a:solidFill>
                  <a:latin typeface="Arimo"/>
                  <a:ea typeface="Arimo"/>
                  <a:cs typeface="Arimo"/>
                  <a:sym typeface="Arimo"/>
                </a:rPr>
                <a:t>Share current view</a:t>
              </a:r>
            </a:p>
          </p:txBody>
        </p:sp>
      </p:grpSp>
      <p:grpSp>
        <p:nvGrpSpPr>
          <p:cNvPr id="42" name="Group 42"/>
          <p:cNvGrpSpPr/>
          <p:nvPr/>
        </p:nvGrpSpPr>
        <p:grpSpPr>
          <a:xfrm>
            <a:off x="10895722" y="5726306"/>
            <a:ext cx="2393131" cy="442912"/>
            <a:chOff x="0" y="0"/>
            <a:chExt cx="3190842" cy="590550"/>
          </a:xfrm>
        </p:grpSpPr>
        <p:sp>
          <p:nvSpPr>
            <p:cNvPr id="43" name="Freeform 43"/>
            <p:cNvSpPr/>
            <p:nvPr/>
          </p:nvSpPr>
          <p:spPr>
            <a:xfrm>
              <a:off x="0" y="0"/>
              <a:ext cx="3190842" cy="590550"/>
            </a:xfrm>
            <a:custGeom>
              <a:avLst/>
              <a:gdLst/>
              <a:ahLst/>
              <a:cxnLst/>
              <a:rect l="l" t="t" r="r" b="b"/>
              <a:pathLst>
                <a:path w="3190842" h="590550">
                  <a:moveTo>
                    <a:pt x="0" y="0"/>
                  </a:moveTo>
                  <a:lnTo>
                    <a:pt x="3190842" y="0"/>
                  </a:lnTo>
                  <a:lnTo>
                    <a:pt x="3190842" y="590550"/>
                  </a:lnTo>
                  <a:lnTo>
                    <a:pt x="0" y="590550"/>
                  </a:lnTo>
                  <a:close/>
                </a:path>
              </a:pathLst>
            </a:custGeom>
            <a:solidFill>
              <a:srgbClr val="000000">
                <a:alpha val="0"/>
              </a:srgbClr>
            </a:solidFill>
          </p:spPr>
        </p:sp>
        <p:sp>
          <p:nvSpPr>
            <p:cNvPr id="44" name="TextBox 44"/>
            <p:cNvSpPr txBox="1"/>
            <p:nvPr/>
          </p:nvSpPr>
          <p:spPr>
            <a:xfrm>
              <a:off x="0" y="-95250"/>
              <a:ext cx="3190842" cy="685800"/>
            </a:xfrm>
            <a:prstGeom prst="rect">
              <a:avLst/>
            </a:prstGeom>
          </p:spPr>
          <p:txBody>
            <a:bodyPr lIns="0" tIns="0" rIns="0" bIns="0" rtlCol="0" anchor="t"/>
            <a:lstStyle/>
            <a:p>
              <a:pPr algn="l">
                <a:lnSpc>
                  <a:spcPts val="3437"/>
                </a:lnSpc>
              </a:pPr>
              <a:r>
                <a:rPr lang="en-US" sz="2187">
                  <a:solidFill>
                    <a:srgbClr val="2A2742"/>
                  </a:solidFill>
                  <a:latin typeface="Arimo"/>
                  <a:ea typeface="Arimo"/>
                  <a:cs typeface="Arimo"/>
                  <a:sym typeface="Arimo"/>
                </a:rPr>
                <a:t>Copy to Clipboard</a:t>
              </a:r>
            </a:p>
          </p:txBody>
        </p:sp>
      </p:grpSp>
      <p:sp>
        <p:nvSpPr>
          <p:cNvPr id="45" name="AutoShape 45"/>
          <p:cNvSpPr/>
          <p:nvPr/>
        </p:nvSpPr>
        <p:spPr>
          <a:xfrm rot="-5120797">
            <a:off x="15244501" y="4074054"/>
            <a:ext cx="440279" cy="0"/>
          </a:xfrm>
          <a:prstGeom prst="line">
            <a:avLst/>
          </a:prstGeom>
          <a:ln w="19050" cap="rnd">
            <a:solidFill>
              <a:srgbClr val="000000"/>
            </a:solidFill>
            <a:prstDash val="solid"/>
            <a:headEnd type="none" w="sm" len="sm"/>
            <a:tailEnd type="triangle" w="lg" len="med"/>
          </a:ln>
        </p:spPr>
      </p:sp>
      <p:grpSp>
        <p:nvGrpSpPr>
          <p:cNvPr id="46" name="Group 46"/>
          <p:cNvGrpSpPr/>
          <p:nvPr/>
        </p:nvGrpSpPr>
        <p:grpSpPr>
          <a:xfrm>
            <a:off x="15229544" y="3351320"/>
            <a:ext cx="887498" cy="442912"/>
            <a:chOff x="0" y="0"/>
            <a:chExt cx="1183330" cy="590550"/>
          </a:xfrm>
        </p:grpSpPr>
        <p:sp>
          <p:nvSpPr>
            <p:cNvPr id="47" name="Freeform 47"/>
            <p:cNvSpPr/>
            <p:nvPr/>
          </p:nvSpPr>
          <p:spPr>
            <a:xfrm>
              <a:off x="0" y="0"/>
              <a:ext cx="1183330" cy="590550"/>
            </a:xfrm>
            <a:custGeom>
              <a:avLst/>
              <a:gdLst/>
              <a:ahLst/>
              <a:cxnLst/>
              <a:rect l="l" t="t" r="r" b="b"/>
              <a:pathLst>
                <a:path w="1183330" h="590550">
                  <a:moveTo>
                    <a:pt x="0" y="0"/>
                  </a:moveTo>
                  <a:lnTo>
                    <a:pt x="1183330" y="0"/>
                  </a:lnTo>
                  <a:lnTo>
                    <a:pt x="1183330" y="590550"/>
                  </a:lnTo>
                  <a:lnTo>
                    <a:pt x="0" y="590550"/>
                  </a:lnTo>
                  <a:close/>
                </a:path>
              </a:pathLst>
            </a:custGeom>
            <a:solidFill>
              <a:srgbClr val="000000">
                <a:alpha val="0"/>
              </a:srgbClr>
            </a:solidFill>
          </p:spPr>
        </p:sp>
        <p:sp>
          <p:nvSpPr>
            <p:cNvPr id="48" name="TextBox 48"/>
            <p:cNvSpPr txBox="1"/>
            <p:nvPr/>
          </p:nvSpPr>
          <p:spPr>
            <a:xfrm>
              <a:off x="0" y="-95250"/>
              <a:ext cx="1183330" cy="685800"/>
            </a:xfrm>
            <a:prstGeom prst="rect">
              <a:avLst/>
            </a:prstGeom>
          </p:spPr>
          <p:txBody>
            <a:bodyPr lIns="0" tIns="0" rIns="0" bIns="0" rtlCol="0" anchor="t"/>
            <a:lstStyle/>
            <a:p>
              <a:pPr algn="l">
                <a:lnSpc>
                  <a:spcPts val="3437"/>
                </a:lnSpc>
              </a:pPr>
              <a:r>
                <a:rPr lang="en-US" sz="2187">
                  <a:solidFill>
                    <a:srgbClr val="2A2742"/>
                  </a:solidFill>
                  <a:latin typeface="Arimo"/>
                  <a:ea typeface="Arimo"/>
                  <a:cs typeface="Arimo"/>
                  <a:sym typeface="Arimo"/>
                </a:rPr>
                <a:t>Reset</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730" y="0"/>
            <a:ext cx="14951870" cy="982348"/>
            <a:chOff x="-1" y="0"/>
            <a:chExt cx="18384118" cy="1309796"/>
          </a:xfrm>
        </p:grpSpPr>
        <p:sp>
          <p:nvSpPr>
            <p:cNvPr id="3" name="Freeform 3"/>
            <p:cNvSpPr/>
            <p:nvPr/>
          </p:nvSpPr>
          <p:spPr>
            <a:xfrm>
              <a:off x="0" y="0"/>
              <a:ext cx="18384117" cy="1181298"/>
            </a:xfrm>
            <a:custGeom>
              <a:avLst/>
              <a:gdLst/>
              <a:ahLst/>
              <a:cxnLst/>
              <a:rect l="l" t="t" r="r" b="b"/>
              <a:pathLst>
                <a:path w="18384117" h="1181298">
                  <a:moveTo>
                    <a:pt x="0" y="0"/>
                  </a:moveTo>
                  <a:lnTo>
                    <a:pt x="18384117" y="0"/>
                  </a:lnTo>
                  <a:lnTo>
                    <a:pt x="18384117" y="1181298"/>
                  </a:lnTo>
                  <a:lnTo>
                    <a:pt x="0" y="1181298"/>
                  </a:lnTo>
                  <a:close/>
                </a:path>
              </a:pathLst>
            </a:custGeom>
            <a:solidFill>
              <a:srgbClr val="000000">
                <a:alpha val="0"/>
              </a:srgbClr>
            </a:solidFill>
          </p:spPr>
        </p:sp>
        <p:sp>
          <p:nvSpPr>
            <p:cNvPr id="4" name="TextBox 4"/>
            <p:cNvSpPr txBox="1"/>
            <p:nvPr/>
          </p:nvSpPr>
          <p:spPr>
            <a:xfrm>
              <a:off x="-1" y="71347"/>
              <a:ext cx="18384117" cy="1238449"/>
            </a:xfrm>
            <a:prstGeom prst="rect">
              <a:avLst/>
            </a:prstGeom>
          </p:spPr>
          <p:txBody>
            <a:bodyPr lIns="0" tIns="0" rIns="0" bIns="0" rtlCol="0" anchor="t"/>
            <a:lstStyle/>
            <a:p>
              <a:pPr algn="l">
                <a:lnSpc>
                  <a:spcPts val="6937"/>
                </a:lnSpc>
              </a:pPr>
              <a:r>
                <a:rPr lang="en-US" sz="5562" b="1" dirty="0">
                  <a:solidFill>
                    <a:srgbClr val="231971"/>
                  </a:solidFill>
                  <a:latin typeface="Arimo Bold"/>
                  <a:ea typeface="Arimo Bold"/>
                  <a:cs typeface="Arimo Bold"/>
                  <a:sym typeface="Arimo Bold"/>
                </a:rPr>
                <a:t>Exploring Additional Features</a:t>
              </a:r>
            </a:p>
            <a:p>
              <a:pPr algn="l">
                <a:lnSpc>
                  <a:spcPts val="6937"/>
                </a:lnSpc>
              </a:pPr>
              <a:endParaRPr lang="en-US" sz="5562" b="1" dirty="0">
                <a:solidFill>
                  <a:srgbClr val="231971"/>
                </a:solidFill>
                <a:latin typeface="Arimo Bold"/>
                <a:ea typeface="Arimo Bold"/>
                <a:cs typeface="Arimo Bold"/>
                <a:sym typeface="Arimo Bold"/>
              </a:endParaRPr>
            </a:p>
          </p:txBody>
        </p:sp>
      </p:grpSp>
      <p:grpSp>
        <p:nvGrpSpPr>
          <p:cNvPr id="5" name="Group 5"/>
          <p:cNvGrpSpPr/>
          <p:nvPr/>
        </p:nvGrpSpPr>
        <p:grpSpPr>
          <a:xfrm>
            <a:off x="524642" y="2092765"/>
            <a:ext cx="637878" cy="637877"/>
            <a:chOff x="0" y="0"/>
            <a:chExt cx="850503" cy="850503"/>
          </a:xfrm>
        </p:grpSpPr>
        <p:sp>
          <p:nvSpPr>
            <p:cNvPr id="6" name="Freeform 6"/>
            <p:cNvSpPr/>
            <p:nvPr/>
          </p:nvSpPr>
          <p:spPr>
            <a:xfrm>
              <a:off x="0" y="0"/>
              <a:ext cx="850392" cy="850519"/>
            </a:xfrm>
            <a:custGeom>
              <a:avLst/>
              <a:gdLst/>
              <a:ahLst/>
              <a:cxnLst/>
              <a:rect l="l" t="t" r="r" b="b"/>
              <a:pathLst>
                <a:path w="850392" h="850519">
                  <a:moveTo>
                    <a:pt x="0" y="56642"/>
                  </a:moveTo>
                  <a:cubicBezTo>
                    <a:pt x="0" y="25400"/>
                    <a:pt x="25400" y="0"/>
                    <a:pt x="56642" y="0"/>
                  </a:cubicBezTo>
                  <a:lnTo>
                    <a:pt x="793750" y="0"/>
                  </a:lnTo>
                  <a:cubicBezTo>
                    <a:pt x="825119" y="0"/>
                    <a:pt x="850392" y="25400"/>
                    <a:pt x="850392" y="56642"/>
                  </a:cubicBezTo>
                  <a:lnTo>
                    <a:pt x="850392" y="793750"/>
                  </a:lnTo>
                  <a:cubicBezTo>
                    <a:pt x="850392" y="825119"/>
                    <a:pt x="824992" y="850392"/>
                    <a:pt x="793750" y="850392"/>
                  </a:cubicBezTo>
                  <a:lnTo>
                    <a:pt x="56642" y="850392"/>
                  </a:lnTo>
                  <a:cubicBezTo>
                    <a:pt x="25400" y="850519"/>
                    <a:pt x="0" y="825119"/>
                    <a:pt x="0" y="793750"/>
                  </a:cubicBezTo>
                  <a:close/>
                </a:path>
              </a:pathLst>
            </a:custGeom>
            <a:solidFill>
              <a:srgbClr val="F9F7F7"/>
            </a:solidFill>
          </p:spPr>
        </p:sp>
      </p:grpSp>
      <p:grpSp>
        <p:nvGrpSpPr>
          <p:cNvPr id="7" name="Group 7"/>
          <p:cNvGrpSpPr/>
          <p:nvPr/>
        </p:nvGrpSpPr>
        <p:grpSpPr>
          <a:xfrm>
            <a:off x="630980" y="2145896"/>
            <a:ext cx="425202" cy="531614"/>
            <a:chOff x="0" y="0"/>
            <a:chExt cx="566937" cy="708818"/>
          </a:xfrm>
        </p:grpSpPr>
        <p:sp>
          <p:nvSpPr>
            <p:cNvPr id="8" name="Freeform 8"/>
            <p:cNvSpPr/>
            <p:nvPr/>
          </p:nvSpPr>
          <p:spPr>
            <a:xfrm>
              <a:off x="0" y="0"/>
              <a:ext cx="566937" cy="708818"/>
            </a:xfrm>
            <a:custGeom>
              <a:avLst/>
              <a:gdLst/>
              <a:ahLst/>
              <a:cxnLst/>
              <a:rect l="l" t="t" r="r" b="b"/>
              <a:pathLst>
                <a:path w="566937" h="708818">
                  <a:moveTo>
                    <a:pt x="0" y="0"/>
                  </a:moveTo>
                  <a:lnTo>
                    <a:pt x="566937" y="0"/>
                  </a:lnTo>
                  <a:lnTo>
                    <a:pt x="566937" y="708818"/>
                  </a:lnTo>
                  <a:lnTo>
                    <a:pt x="0" y="708818"/>
                  </a:lnTo>
                  <a:close/>
                </a:path>
              </a:pathLst>
            </a:custGeom>
            <a:solidFill>
              <a:srgbClr val="000000">
                <a:alpha val="0"/>
              </a:srgbClr>
            </a:solidFill>
          </p:spPr>
        </p:sp>
        <p:sp>
          <p:nvSpPr>
            <p:cNvPr id="9" name="TextBox 9"/>
            <p:cNvSpPr txBox="1"/>
            <p:nvPr/>
          </p:nvSpPr>
          <p:spPr>
            <a:xfrm>
              <a:off x="0" y="38100"/>
              <a:ext cx="566937" cy="670718"/>
            </a:xfrm>
            <a:prstGeom prst="rect">
              <a:avLst/>
            </a:prstGeom>
          </p:spPr>
          <p:txBody>
            <a:bodyPr lIns="0" tIns="0" rIns="0" bIns="0" rtlCol="0" anchor="t"/>
            <a:lstStyle/>
            <a:p>
              <a:pPr algn="ctr">
                <a:lnSpc>
                  <a:spcPts val="3312"/>
                </a:lnSpc>
              </a:pPr>
              <a:r>
                <a:rPr lang="en-US" sz="3312">
                  <a:solidFill>
                    <a:srgbClr val="504C49"/>
                  </a:solidFill>
                  <a:latin typeface="Arimo"/>
                  <a:ea typeface="Arimo"/>
                  <a:cs typeface="Arimo"/>
                  <a:sym typeface="Arimo"/>
                </a:rPr>
                <a:t>1</a:t>
              </a:r>
            </a:p>
          </p:txBody>
        </p:sp>
      </p:grpSp>
      <p:grpSp>
        <p:nvGrpSpPr>
          <p:cNvPr id="10" name="Group 10"/>
          <p:cNvGrpSpPr/>
          <p:nvPr/>
        </p:nvGrpSpPr>
        <p:grpSpPr>
          <a:xfrm>
            <a:off x="1446037" y="2092765"/>
            <a:ext cx="3544044" cy="442912"/>
            <a:chOff x="0" y="0"/>
            <a:chExt cx="4725392" cy="590550"/>
          </a:xfrm>
        </p:grpSpPr>
        <p:sp>
          <p:nvSpPr>
            <p:cNvPr id="11" name="Freeform 11"/>
            <p:cNvSpPr/>
            <p:nvPr/>
          </p:nvSpPr>
          <p:spPr>
            <a:xfrm>
              <a:off x="0" y="0"/>
              <a:ext cx="4725392" cy="590550"/>
            </a:xfrm>
            <a:custGeom>
              <a:avLst/>
              <a:gdLst/>
              <a:ahLst/>
              <a:cxnLst/>
              <a:rect l="l" t="t" r="r" b="b"/>
              <a:pathLst>
                <a:path w="4725392" h="590550">
                  <a:moveTo>
                    <a:pt x="0" y="0"/>
                  </a:moveTo>
                  <a:lnTo>
                    <a:pt x="4725392" y="0"/>
                  </a:lnTo>
                  <a:lnTo>
                    <a:pt x="4725392" y="590550"/>
                  </a:lnTo>
                  <a:lnTo>
                    <a:pt x="0" y="590550"/>
                  </a:lnTo>
                  <a:close/>
                </a:path>
              </a:pathLst>
            </a:custGeom>
            <a:solidFill>
              <a:srgbClr val="000000">
                <a:alpha val="0"/>
              </a:srgbClr>
            </a:solidFill>
          </p:spPr>
        </p:sp>
        <p:sp>
          <p:nvSpPr>
            <p:cNvPr id="12" name="TextBox 12"/>
            <p:cNvSpPr txBox="1"/>
            <p:nvPr/>
          </p:nvSpPr>
          <p:spPr>
            <a:xfrm>
              <a:off x="0" y="-28575"/>
              <a:ext cx="4725392" cy="619125"/>
            </a:xfrm>
            <a:prstGeom prst="rect">
              <a:avLst/>
            </a:prstGeom>
          </p:spPr>
          <p:txBody>
            <a:bodyPr lIns="0" tIns="0" rIns="0" bIns="0" rtlCol="0" anchor="t"/>
            <a:lstStyle/>
            <a:p>
              <a:pPr algn="l">
                <a:lnSpc>
                  <a:spcPts val="3124"/>
                </a:lnSpc>
              </a:pPr>
              <a:r>
                <a:rPr lang="en-US" sz="2499" b="1">
                  <a:solidFill>
                    <a:srgbClr val="2A2742"/>
                  </a:solidFill>
                  <a:latin typeface="Arimo Bold"/>
                  <a:ea typeface="Arimo Bold"/>
                  <a:cs typeface="Arimo Bold"/>
                  <a:sym typeface="Arimo Bold"/>
                </a:rPr>
                <a:t>Browsing by Groups</a:t>
              </a:r>
            </a:p>
          </p:txBody>
        </p:sp>
      </p:grpSp>
      <p:grpSp>
        <p:nvGrpSpPr>
          <p:cNvPr id="13" name="Group 13"/>
          <p:cNvGrpSpPr/>
          <p:nvPr/>
        </p:nvGrpSpPr>
        <p:grpSpPr>
          <a:xfrm>
            <a:off x="1446037" y="2620064"/>
            <a:ext cx="7088684" cy="3742636"/>
            <a:chOff x="0" y="-114300"/>
            <a:chExt cx="9451578" cy="4990182"/>
          </a:xfrm>
        </p:grpSpPr>
        <p:sp>
          <p:nvSpPr>
            <p:cNvPr id="14" name="Freeform 14"/>
            <p:cNvSpPr/>
            <p:nvPr/>
          </p:nvSpPr>
          <p:spPr>
            <a:xfrm>
              <a:off x="0" y="0"/>
              <a:ext cx="9451578" cy="4351527"/>
            </a:xfrm>
            <a:custGeom>
              <a:avLst/>
              <a:gdLst/>
              <a:ahLst/>
              <a:cxnLst/>
              <a:rect l="l" t="t" r="r" b="b"/>
              <a:pathLst>
                <a:path w="9451578" h="4351527">
                  <a:moveTo>
                    <a:pt x="0" y="0"/>
                  </a:moveTo>
                  <a:lnTo>
                    <a:pt x="9451578" y="0"/>
                  </a:lnTo>
                  <a:lnTo>
                    <a:pt x="9451578" y="4351527"/>
                  </a:lnTo>
                  <a:lnTo>
                    <a:pt x="0" y="4351527"/>
                  </a:lnTo>
                  <a:close/>
                </a:path>
              </a:pathLst>
            </a:custGeom>
            <a:solidFill>
              <a:srgbClr val="000000">
                <a:alpha val="0"/>
              </a:srgbClr>
            </a:solidFill>
          </p:spPr>
        </p:sp>
        <p:sp>
          <p:nvSpPr>
            <p:cNvPr id="15" name="TextBox 15"/>
            <p:cNvSpPr txBox="1"/>
            <p:nvPr/>
          </p:nvSpPr>
          <p:spPr>
            <a:xfrm>
              <a:off x="0" y="-114300"/>
              <a:ext cx="9451578" cy="4990182"/>
            </a:xfrm>
            <a:prstGeom prst="rect">
              <a:avLst/>
            </a:prstGeom>
          </p:spPr>
          <p:txBody>
            <a:bodyPr lIns="0" tIns="0" rIns="0" bIns="0" rtlCol="0" anchor="t"/>
            <a:lstStyle/>
            <a:p>
              <a:pPr algn="l">
                <a:lnSpc>
                  <a:spcPts val="3562"/>
                </a:lnSpc>
              </a:pPr>
              <a:r>
                <a:rPr lang="en-US" sz="2000" dirty="0">
                  <a:solidFill>
                    <a:srgbClr val="2A2742"/>
                  </a:solidFill>
                  <a:latin typeface="Arimo"/>
                  <a:ea typeface="Arimo"/>
                  <a:cs typeface="Arimo"/>
                  <a:sym typeface="Arimo"/>
                </a:rPr>
                <a:t>On the homepage, click on </a:t>
              </a:r>
              <a:r>
                <a:rPr lang="en-US" sz="2000" b="1" dirty="0">
                  <a:solidFill>
                    <a:srgbClr val="2A2742"/>
                  </a:solidFill>
                  <a:latin typeface="Arimo Bold"/>
                  <a:ea typeface="Arimo Bold"/>
                  <a:cs typeface="Arimo Bold"/>
                  <a:sym typeface="Arimo Bold"/>
                </a:rPr>
                <a:t>Groups</a:t>
              </a:r>
              <a:r>
                <a:rPr lang="en-US" sz="2000" dirty="0">
                  <a:solidFill>
                    <a:srgbClr val="2A2742"/>
                  </a:solidFill>
                  <a:latin typeface="Arimo"/>
                  <a:ea typeface="Arimo"/>
                  <a:cs typeface="Arimo"/>
                  <a:sym typeface="Arimo"/>
                </a:rPr>
                <a:t> to view all nine dataset categories: </a:t>
              </a:r>
              <a:r>
                <a:rPr lang="en-US" sz="2000" b="1" dirty="0">
                  <a:solidFill>
                    <a:srgbClr val="2A2742"/>
                  </a:solidFill>
                  <a:latin typeface="Arimo Bold"/>
                  <a:ea typeface="Arimo Bold"/>
                  <a:cs typeface="Arimo Bold"/>
                  <a:sym typeface="Arimo Bold"/>
                </a:rPr>
                <a:t>Climate</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Ecosystem and Wildlife</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Energy</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Infrastructure</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Natural Hazard</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Water Planning</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Water Quality</a:t>
              </a:r>
              <a:r>
                <a:rPr lang="en-US" sz="2000" dirty="0">
                  <a:solidFill>
                    <a:srgbClr val="2A2742"/>
                  </a:solidFill>
                  <a:latin typeface="Arimo"/>
                  <a:ea typeface="Arimo"/>
                  <a:cs typeface="Arimo"/>
                  <a:sym typeface="Arimo"/>
                </a:rPr>
                <a:t>, </a:t>
              </a:r>
              <a:r>
                <a:rPr lang="en-US" sz="2000" b="1" dirty="0">
                  <a:solidFill>
                    <a:srgbClr val="2A2742"/>
                  </a:solidFill>
                  <a:latin typeface="Arimo Bold"/>
                  <a:ea typeface="Arimo Bold"/>
                  <a:cs typeface="Arimo Bold"/>
                  <a:sym typeface="Arimo Bold"/>
                </a:rPr>
                <a:t>Water Quantity</a:t>
              </a:r>
              <a:r>
                <a:rPr lang="en-US" sz="2000" dirty="0">
                  <a:solidFill>
                    <a:srgbClr val="2A2742"/>
                  </a:solidFill>
                  <a:latin typeface="Arimo"/>
                  <a:ea typeface="Arimo"/>
                  <a:cs typeface="Arimo"/>
                  <a:sym typeface="Arimo"/>
                </a:rPr>
                <a:t> and </a:t>
              </a:r>
              <a:r>
                <a:rPr lang="en-US" sz="2000" b="1" dirty="0">
                  <a:solidFill>
                    <a:srgbClr val="2A2742"/>
                  </a:solidFill>
                  <a:latin typeface="Arimo Bold"/>
                  <a:ea typeface="Arimo Bold"/>
                  <a:cs typeface="Arimo Bold"/>
                  <a:sym typeface="Arimo Bold"/>
                </a:rPr>
                <a:t>Water Use</a:t>
              </a:r>
              <a:r>
                <a:rPr lang="en-US" sz="2000" dirty="0">
                  <a:solidFill>
                    <a:srgbClr val="2A2742"/>
                  </a:solidFill>
                  <a:latin typeface="Arimo"/>
                  <a:ea typeface="Arimo"/>
                  <a:cs typeface="Arimo"/>
                  <a:sym typeface="Arimo"/>
                </a:rPr>
                <a:t>. Similarly, selecting any group on the homepage or the </a:t>
              </a:r>
              <a:r>
                <a:rPr lang="en-US" sz="2000" b="1" dirty="0">
                  <a:solidFill>
                    <a:srgbClr val="2A2742"/>
                  </a:solidFill>
                  <a:latin typeface="Arimo Bold"/>
                  <a:ea typeface="Arimo Bold"/>
                  <a:cs typeface="Arimo Bold"/>
                  <a:sym typeface="Arimo Bold"/>
                </a:rPr>
                <a:t>Groups</a:t>
              </a:r>
              <a:r>
                <a:rPr lang="en-US" sz="2000" dirty="0">
                  <a:solidFill>
                    <a:srgbClr val="2A2742"/>
                  </a:solidFill>
                  <a:latin typeface="Arimo"/>
                  <a:ea typeface="Arimo"/>
                  <a:cs typeface="Arimo"/>
                  <a:sym typeface="Arimo"/>
                </a:rPr>
                <a:t> page (e.g., </a:t>
              </a:r>
              <a:r>
                <a:rPr lang="en-US" sz="2000" b="1" dirty="0">
                  <a:solidFill>
                    <a:srgbClr val="2A2742"/>
                  </a:solidFill>
                  <a:latin typeface="Arimo Bold"/>
                  <a:ea typeface="Arimo Bold"/>
                  <a:cs typeface="Arimo Bold"/>
                  <a:sym typeface="Arimo Bold"/>
                </a:rPr>
                <a:t>Water Planning</a:t>
              </a:r>
              <a:r>
                <a:rPr lang="en-US" sz="2000" dirty="0">
                  <a:solidFill>
                    <a:srgbClr val="2A2742"/>
                  </a:solidFill>
                  <a:latin typeface="Arimo"/>
                  <a:ea typeface="Arimo"/>
                  <a:cs typeface="Arimo"/>
                  <a:sym typeface="Arimo"/>
                </a:rPr>
                <a:t>) will open a category page displaying related datasets, enabling focused exploration based on specific interests.</a:t>
              </a:r>
            </a:p>
          </p:txBody>
        </p:sp>
      </p:grpSp>
      <p:grpSp>
        <p:nvGrpSpPr>
          <p:cNvPr id="16" name="Group 16"/>
          <p:cNvGrpSpPr/>
          <p:nvPr/>
        </p:nvGrpSpPr>
        <p:grpSpPr>
          <a:xfrm>
            <a:off x="557469" y="7106376"/>
            <a:ext cx="637878" cy="637877"/>
            <a:chOff x="0" y="0"/>
            <a:chExt cx="850503" cy="850503"/>
          </a:xfrm>
        </p:grpSpPr>
        <p:sp>
          <p:nvSpPr>
            <p:cNvPr id="17" name="Freeform 17"/>
            <p:cNvSpPr/>
            <p:nvPr/>
          </p:nvSpPr>
          <p:spPr>
            <a:xfrm>
              <a:off x="0" y="0"/>
              <a:ext cx="850392" cy="850519"/>
            </a:xfrm>
            <a:custGeom>
              <a:avLst/>
              <a:gdLst/>
              <a:ahLst/>
              <a:cxnLst/>
              <a:rect l="l" t="t" r="r" b="b"/>
              <a:pathLst>
                <a:path w="850392" h="850519">
                  <a:moveTo>
                    <a:pt x="0" y="56642"/>
                  </a:moveTo>
                  <a:cubicBezTo>
                    <a:pt x="0" y="25400"/>
                    <a:pt x="25400" y="0"/>
                    <a:pt x="56642" y="0"/>
                  </a:cubicBezTo>
                  <a:lnTo>
                    <a:pt x="793750" y="0"/>
                  </a:lnTo>
                  <a:cubicBezTo>
                    <a:pt x="825119" y="0"/>
                    <a:pt x="850392" y="25400"/>
                    <a:pt x="850392" y="56642"/>
                  </a:cubicBezTo>
                  <a:lnTo>
                    <a:pt x="850392" y="793750"/>
                  </a:lnTo>
                  <a:cubicBezTo>
                    <a:pt x="850392" y="825119"/>
                    <a:pt x="824992" y="850392"/>
                    <a:pt x="793750" y="850392"/>
                  </a:cubicBezTo>
                  <a:lnTo>
                    <a:pt x="56642" y="850392"/>
                  </a:lnTo>
                  <a:cubicBezTo>
                    <a:pt x="25400" y="850519"/>
                    <a:pt x="0" y="825119"/>
                    <a:pt x="0" y="793750"/>
                  </a:cubicBezTo>
                  <a:close/>
                </a:path>
              </a:pathLst>
            </a:custGeom>
            <a:solidFill>
              <a:srgbClr val="F9F7F7"/>
            </a:solidFill>
          </p:spPr>
        </p:sp>
      </p:grpSp>
      <p:grpSp>
        <p:nvGrpSpPr>
          <p:cNvPr id="18" name="Group 18"/>
          <p:cNvGrpSpPr/>
          <p:nvPr/>
        </p:nvGrpSpPr>
        <p:grpSpPr>
          <a:xfrm>
            <a:off x="663806" y="7159507"/>
            <a:ext cx="425202" cy="531614"/>
            <a:chOff x="0" y="0"/>
            <a:chExt cx="566937" cy="708818"/>
          </a:xfrm>
        </p:grpSpPr>
        <p:sp>
          <p:nvSpPr>
            <p:cNvPr id="19" name="Freeform 19"/>
            <p:cNvSpPr/>
            <p:nvPr/>
          </p:nvSpPr>
          <p:spPr>
            <a:xfrm>
              <a:off x="0" y="0"/>
              <a:ext cx="566937" cy="708818"/>
            </a:xfrm>
            <a:custGeom>
              <a:avLst/>
              <a:gdLst/>
              <a:ahLst/>
              <a:cxnLst/>
              <a:rect l="l" t="t" r="r" b="b"/>
              <a:pathLst>
                <a:path w="566937" h="708818">
                  <a:moveTo>
                    <a:pt x="0" y="0"/>
                  </a:moveTo>
                  <a:lnTo>
                    <a:pt x="566937" y="0"/>
                  </a:lnTo>
                  <a:lnTo>
                    <a:pt x="566937" y="708818"/>
                  </a:lnTo>
                  <a:lnTo>
                    <a:pt x="0" y="708818"/>
                  </a:lnTo>
                  <a:close/>
                </a:path>
              </a:pathLst>
            </a:custGeom>
            <a:solidFill>
              <a:srgbClr val="000000">
                <a:alpha val="0"/>
              </a:srgbClr>
            </a:solidFill>
          </p:spPr>
        </p:sp>
        <p:sp>
          <p:nvSpPr>
            <p:cNvPr id="20" name="TextBox 20"/>
            <p:cNvSpPr txBox="1"/>
            <p:nvPr/>
          </p:nvSpPr>
          <p:spPr>
            <a:xfrm>
              <a:off x="0" y="38100"/>
              <a:ext cx="566937" cy="670718"/>
            </a:xfrm>
            <a:prstGeom prst="rect">
              <a:avLst/>
            </a:prstGeom>
          </p:spPr>
          <p:txBody>
            <a:bodyPr lIns="0" tIns="0" rIns="0" bIns="0" rtlCol="0" anchor="t"/>
            <a:lstStyle/>
            <a:p>
              <a:pPr algn="ctr">
                <a:lnSpc>
                  <a:spcPts val="3312"/>
                </a:lnSpc>
              </a:pPr>
              <a:r>
                <a:rPr lang="en-US" sz="3312">
                  <a:solidFill>
                    <a:srgbClr val="504C49"/>
                  </a:solidFill>
                  <a:latin typeface="Arimo"/>
                  <a:ea typeface="Arimo"/>
                  <a:cs typeface="Arimo"/>
                  <a:sym typeface="Arimo"/>
                </a:rPr>
                <a:t>2</a:t>
              </a:r>
            </a:p>
          </p:txBody>
        </p:sp>
      </p:grpSp>
      <p:grpSp>
        <p:nvGrpSpPr>
          <p:cNvPr id="21" name="Group 21"/>
          <p:cNvGrpSpPr/>
          <p:nvPr/>
        </p:nvGrpSpPr>
        <p:grpSpPr>
          <a:xfrm>
            <a:off x="1478864" y="7106376"/>
            <a:ext cx="3968949" cy="442912"/>
            <a:chOff x="0" y="0"/>
            <a:chExt cx="5291932" cy="590550"/>
          </a:xfrm>
        </p:grpSpPr>
        <p:sp>
          <p:nvSpPr>
            <p:cNvPr id="22" name="Freeform 22"/>
            <p:cNvSpPr/>
            <p:nvPr/>
          </p:nvSpPr>
          <p:spPr>
            <a:xfrm>
              <a:off x="0" y="0"/>
              <a:ext cx="5291932" cy="590550"/>
            </a:xfrm>
            <a:custGeom>
              <a:avLst/>
              <a:gdLst/>
              <a:ahLst/>
              <a:cxnLst/>
              <a:rect l="l" t="t" r="r" b="b"/>
              <a:pathLst>
                <a:path w="5291932" h="590550">
                  <a:moveTo>
                    <a:pt x="0" y="0"/>
                  </a:moveTo>
                  <a:lnTo>
                    <a:pt x="5291932" y="0"/>
                  </a:lnTo>
                  <a:lnTo>
                    <a:pt x="5291932" y="590550"/>
                  </a:lnTo>
                  <a:lnTo>
                    <a:pt x="0" y="590550"/>
                  </a:lnTo>
                  <a:close/>
                </a:path>
              </a:pathLst>
            </a:custGeom>
            <a:solidFill>
              <a:srgbClr val="000000">
                <a:alpha val="0"/>
              </a:srgbClr>
            </a:solidFill>
          </p:spPr>
        </p:sp>
        <p:sp>
          <p:nvSpPr>
            <p:cNvPr id="23" name="TextBox 23"/>
            <p:cNvSpPr txBox="1"/>
            <p:nvPr/>
          </p:nvSpPr>
          <p:spPr>
            <a:xfrm>
              <a:off x="0" y="-28575"/>
              <a:ext cx="5291932" cy="619125"/>
            </a:xfrm>
            <a:prstGeom prst="rect">
              <a:avLst/>
            </a:prstGeom>
          </p:spPr>
          <p:txBody>
            <a:bodyPr lIns="0" tIns="0" rIns="0" bIns="0" rtlCol="0" anchor="t"/>
            <a:lstStyle/>
            <a:p>
              <a:pPr algn="l">
                <a:lnSpc>
                  <a:spcPts val="3124"/>
                </a:lnSpc>
              </a:pPr>
              <a:r>
                <a:rPr lang="en-US" sz="2499" b="1" dirty="0">
                  <a:solidFill>
                    <a:srgbClr val="2A2742"/>
                  </a:solidFill>
                  <a:latin typeface="Arimo Bold"/>
                  <a:ea typeface="Arimo Bold"/>
                  <a:cs typeface="Arimo Bold"/>
                  <a:sym typeface="Arimo Bold"/>
                </a:rPr>
                <a:t>Viewing Data Producers</a:t>
              </a:r>
            </a:p>
          </p:txBody>
        </p:sp>
      </p:grpSp>
      <p:grpSp>
        <p:nvGrpSpPr>
          <p:cNvPr id="24" name="Group 24"/>
          <p:cNvGrpSpPr/>
          <p:nvPr/>
        </p:nvGrpSpPr>
        <p:grpSpPr>
          <a:xfrm>
            <a:off x="1478864" y="7719400"/>
            <a:ext cx="7088684" cy="1814512"/>
            <a:chOff x="0" y="0"/>
            <a:chExt cx="9451578" cy="2419350"/>
          </a:xfrm>
        </p:grpSpPr>
        <p:sp>
          <p:nvSpPr>
            <p:cNvPr id="25" name="Freeform 25"/>
            <p:cNvSpPr/>
            <p:nvPr/>
          </p:nvSpPr>
          <p:spPr>
            <a:xfrm>
              <a:off x="0" y="0"/>
              <a:ext cx="9451578" cy="2419350"/>
            </a:xfrm>
            <a:custGeom>
              <a:avLst/>
              <a:gdLst/>
              <a:ahLst/>
              <a:cxnLst/>
              <a:rect l="l" t="t" r="r" b="b"/>
              <a:pathLst>
                <a:path w="9451578" h="2419350">
                  <a:moveTo>
                    <a:pt x="0" y="0"/>
                  </a:moveTo>
                  <a:lnTo>
                    <a:pt x="9451578" y="0"/>
                  </a:lnTo>
                  <a:lnTo>
                    <a:pt x="9451578" y="2419350"/>
                  </a:lnTo>
                  <a:lnTo>
                    <a:pt x="0" y="2419350"/>
                  </a:lnTo>
                  <a:close/>
                </a:path>
              </a:pathLst>
            </a:custGeom>
            <a:solidFill>
              <a:srgbClr val="000000">
                <a:alpha val="0"/>
              </a:srgbClr>
            </a:solidFill>
          </p:spPr>
        </p:sp>
        <p:sp>
          <p:nvSpPr>
            <p:cNvPr id="26" name="TextBox 26"/>
            <p:cNvSpPr txBox="1"/>
            <p:nvPr/>
          </p:nvSpPr>
          <p:spPr>
            <a:xfrm>
              <a:off x="0" y="-114300"/>
              <a:ext cx="9451578" cy="2533650"/>
            </a:xfrm>
            <a:prstGeom prst="rect">
              <a:avLst/>
            </a:prstGeom>
          </p:spPr>
          <p:txBody>
            <a:bodyPr lIns="0" tIns="0" rIns="0" bIns="0" rtlCol="0" anchor="t"/>
            <a:lstStyle/>
            <a:p>
              <a:pPr algn="l">
                <a:lnSpc>
                  <a:spcPts val="3562"/>
                </a:lnSpc>
              </a:pPr>
              <a:r>
                <a:rPr lang="en-US" sz="2000" dirty="0">
                  <a:solidFill>
                    <a:srgbClr val="2A2742"/>
                  </a:solidFill>
                  <a:latin typeface="Arimo"/>
                  <a:ea typeface="Arimo"/>
                  <a:cs typeface="Arimo"/>
                  <a:sym typeface="Arimo"/>
                </a:rPr>
                <a:t>Click Data Producers in the top menu to see a list of agencies. Click on a data producer name to view datasets provided by them. This is useful for identifying specific data providers.</a:t>
              </a:r>
            </a:p>
          </p:txBody>
        </p:sp>
      </p:grpSp>
      <p:pic>
        <p:nvPicPr>
          <p:cNvPr id="36" name="Picture 35">
            <a:extLst>
              <a:ext uri="{FF2B5EF4-FFF2-40B4-BE49-F238E27FC236}">
                <a16:creationId xmlns:a16="http://schemas.microsoft.com/office/drawing/2014/main" id="{4908B180-04A8-11CB-EE09-3890E4AB8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924279"/>
            <a:ext cx="11145508" cy="954319"/>
          </a:xfrm>
          <a:prstGeom prst="rect">
            <a:avLst/>
          </a:prstGeom>
          <a:ln>
            <a:noFill/>
          </a:ln>
          <a:effectLst>
            <a:outerShdw blurRad="190500" algn="tl" rotWithShape="0">
              <a:srgbClr val="000000">
                <a:alpha val="70000"/>
              </a:srgbClr>
            </a:outerShdw>
          </a:effectLst>
        </p:spPr>
      </p:pic>
      <p:grpSp>
        <p:nvGrpSpPr>
          <p:cNvPr id="29" name="Group 29"/>
          <p:cNvGrpSpPr/>
          <p:nvPr/>
        </p:nvGrpSpPr>
        <p:grpSpPr>
          <a:xfrm>
            <a:off x="13992009" y="1485900"/>
            <a:ext cx="790791" cy="258747"/>
            <a:chOff x="0" y="0"/>
            <a:chExt cx="1155988" cy="391863"/>
          </a:xfrm>
        </p:grpSpPr>
        <p:sp>
          <p:nvSpPr>
            <p:cNvPr id="30" name="Freeform 30"/>
            <p:cNvSpPr/>
            <p:nvPr/>
          </p:nvSpPr>
          <p:spPr>
            <a:xfrm>
              <a:off x="0" y="0"/>
              <a:ext cx="1156081" cy="391922"/>
            </a:xfrm>
            <a:custGeom>
              <a:avLst/>
              <a:gdLst/>
              <a:ahLst/>
              <a:cxnLst/>
              <a:rect l="l" t="t" r="r" b="b"/>
              <a:pathLst>
                <a:path w="1156081" h="391922">
                  <a:moveTo>
                    <a:pt x="23749" y="0"/>
                  </a:moveTo>
                  <a:lnTo>
                    <a:pt x="1132205" y="0"/>
                  </a:lnTo>
                  <a:cubicBezTo>
                    <a:pt x="1145413" y="0"/>
                    <a:pt x="1156081" y="10668"/>
                    <a:pt x="1156081" y="23749"/>
                  </a:cubicBezTo>
                  <a:lnTo>
                    <a:pt x="1156081" y="368046"/>
                  </a:lnTo>
                  <a:cubicBezTo>
                    <a:pt x="1156081" y="381254"/>
                    <a:pt x="1145413" y="391922"/>
                    <a:pt x="1132205" y="391922"/>
                  </a:cubicBezTo>
                  <a:lnTo>
                    <a:pt x="23749" y="391922"/>
                  </a:lnTo>
                  <a:cubicBezTo>
                    <a:pt x="10668" y="391922"/>
                    <a:pt x="0" y="381254"/>
                    <a:pt x="0" y="368046"/>
                  </a:cubicBezTo>
                  <a:lnTo>
                    <a:pt x="0" y="23749"/>
                  </a:lnTo>
                  <a:cubicBezTo>
                    <a:pt x="0" y="10668"/>
                    <a:pt x="10668" y="0"/>
                    <a:pt x="23749" y="0"/>
                  </a:cubicBezTo>
                  <a:moveTo>
                    <a:pt x="23749" y="47625"/>
                  </a:moveTo>
                  <a:lnTo>
                    <a:pt x="23749" y="23749"/>
                  </a:lnTo>
                  <a:lnTo>
                    <a:pt x="47625" y="23749"/>
                  </a:lnTo>
                  <a:lnTo>
                    <a:pt x="47625" y="368046"/>
                  </a:lnTo>
                  <a:lnTo>
                    <a:pt x="23749" y="368046"/>
                  </a:lnTo>
                  <a:lnTo>
                    <a:pt x="23749" y="344297"/>
                  </a:lnTo>
                  <a:lnTo>
                    <a:pt x="1132205" y="344297"/>
                  </a:lnTo>
                  <a:lnTo>
                    <a:pt x="1132205" y="368173"/>
                  </a:lnTo>
                  <a:lnTo>
                    <a:pt x="1108329" y="368173"/>
                  </a:lnTo>
                  <a:lnTo>
                    <a:pt x="1108329" y="23749"/>
                  </a:lnTo>
                  <a:lnTo>
                    <a:pt x="1132205" y="23749"/>
                  </a:lnTo>
                  <a:lnTo>
                    <a:pt x="1132205" y="47625"/>
                  </a:lnTo>
                  <a:lnTo>
                    <a:pt x="23749" y="47625"/>
                  </a:lnTo>
                  <a:close/>
                </a:path>
              </a:pathLst>
            </a:custGeom>
            <a:solidFill>
              <a:srgbClr val="FF0000"/>
            </a:solidFill>
          </p:spPr>
        </p:sp>
      </p:grpSp>
      <p:grpSp>
        <p:nvGrpSpPr>
          <p:cNvPr id="31" name="Group 31"/>
          <p:cNvGrpSpPr/>
          <p:nvPr/>
        </p:nvGrpSpPr>
        <p:grpSpPr>
          <a:xfrm>
            <a:off x="13487400" y="1485900"/>
            <a:ext cx="457200" cy="258786"/>
            <a:chOff x="0" y="0"/>
            <a:chExt cx="671082" cy="394702"/>
          </a:xfrm>
        </p:grpSpPr>
        <p:sp>
          <p:nvSpPr>
            <p:cNvPr id="32" name="Freeform 32"/>
            <p:cNvSpPr/>
            <p:nvPr/>
          </p:nvSpPr>
          <p:spPr>
            <a:xfrm>
              <a:off x="0" y="0"/>
              <a:ext cx="671068" cy="394716"/>
            </a:xfrm>
            <a:custGeom>
              <a:avLst/>
              <a:gdLst/>
              <a:ahLst/>
              <a:cxnLst/>
              <a:rect l="l" t="t" r="r" b="b"/>
              <a:pathLst>
                <a:path w="671068" h="394716">
                  <a:moveTo>
                    <a:pt x="23749" y="0"/>
                  </a:moveTo>
                  <a:lnTo>
                    <a:pt x="647319" y="0"/>
                  </a:lnTo>
                  <a:cubicBezTo>
                    <a:pt x="660400" y="0"/>
                    <a:pt x="671068" y="10668"/>
                    <a:pt x="671068" y="23749"/>
                  </a:cubicBezTo>
                  <a:lnTo>
                    <a:pt x="671068" y="370840"/>
                  </a:lnTo>
                  <a:cubicBezTo>
                    <a:pt x="671068" y="384048"/>
                    <a:pt x="660400" y="394716"/>
                    <a:pt x="647192" y="394716"/>
                  </a:cubicBezTo>
                  <a:lnTo>
                    <a:pt x="23749" y="394716"/>
                  </a:lnTo>
                  <a:cubicBezTo>
                    <a:pt x="10668" y="394716"/>
                    <a:pt x="0" y="384048"/>
                    <a:pt x="0" y="370840"/>
                  </a:cubicBezTo>
                  <a:lnTo>
                    <a:pt x="0" y="23749"/>
                  </a:lnTo>
                  <a:cubicBezTo>
                    <a:pt x="0" y="10668"/>
                    <a:pt x="10668" y="0"/>
                    <a:pt x="23749" y="0"/>
                  </a:cubicBezTo>
                  <a:moveTo>
                    <a:pt x="23749" y="47625"/>
                  </a:moveTo>
                  <a:lnTo>
                    <a:pt x="23749" y="23749"/>
                  </a:lnTo>
                  <a:lnTo>
                    <a:pt x="47625" y="23749"/>
                  </a:lnTo>
                  <a:lnTo>
                    <a:pt x="47625" y="370840"/>
                  </a:lnTo>
                  <a:lnTo>
                    <a:pt x="23749" y="370840"/>
                  </a:lnTo>
                  <a:lnTo>
                    <a:pt x="23749" y="347091"/>
                  </a:lnTo>
                  <a:lnTo>
                    <a:pt x="647319" y="347091"/>
                  </a:lnTo>
                  <a:lnTo>
                    <a:pt x="647319" y="370840"/>
                  </a:lnTo>
                  <a:lnTo>
                    <a:pt x="623443" y="370840"/>
                  </a:lnTo>
                  <a:lnTo>
                    <a:pt x="623443" y="23749"/>
                  </a:lnTo>
                  <a:lnTo>
                    <a:pt x="647319" y="23749"/>
                  </a:lnTo>
                  <a:lnTo>
                    <a:pt x="647319" y="47625"/>
                  </a:lnTo>
                  <a:lnTo>
                    <a:pt x="23749" y="47625"/>
                  </a:lnTo>
                  <a:close/>
                </a:path>
              </a:pathLst>
            </a:custGeom>
            <a:solidFill>
              <a:srgbClr val="FF0000"/>
            </a:solidFill>
          </p:spPr>
        </p:sp>
      </p:grpSp>
      <p:pic>
        <p:nvPicPr>
          <p:cNvPr id="38" name="Picture 37">
            <a:extLst>
              <a:ext uri="{FF2B5EF4-FFF2-40B4-BE49-F238E27FC236}">
                <a16:creationId xmlns:a16="http://schemas.microsoft.com/office/drawing/2014/main" id="{C41B886E-70D9-83FF-3FA8-4ADE11780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7882" y="1995233"/>
            <a:ext cx="4887718" cy="3401534"/>
          </a:xfrm>
          <a:prstGeom prst="rect">
            <a:avLst/>
          </a:prstGeom>
          <a:ln>
            <a:noFill/>
          </a:ln>
          <a:effectLst>
            <a:outerShdw blurRad="190500" algn="tl" rotWithShape="0">
              <a:srgbClr val="000000">
                <a:alpha val="70000"/>
              </a:srgbClr>
            </a:outerShdw>
          </a:effectLst>
        </p:spPr>
      </p:pic>
      <p:pic>
        <p:nvPicPr>
          <p:cNvPr id="40" name="Picture 39">
            <a:extLst>
              <a:ext uri="{FF2B5EF4-FFF2-40B4-BE49-F238E27FC236}">
                <a16:creationId xmlns:a16="http://schemas.microsoft.com/office/drawing/2014/main" id="{D7EA3413-4488-F396-73C8-E7DB0A33A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7400" y="5590795"/>
            <a:ext cx="4500067" cy="4534232"/>
          </a:xfrm>
          <a:prstGeom prst="rect">
            <a:avLst/>
          </a:prstGeom>
          <a:ln>
            <a:noFill/>
          </a:ln>
          <a:effectLst>
            <a:outerShdw blurRad="190500" algn="tl" rotWithShape="0">
              <a:srgbClr val="000000">
                <a:alpha val="70000"/>
              </a:srgbClr>
            </a:outerShdw>
          </a:effectLst>
        </p:spPr>
      </p:pic>
      <p:pic>
        <p:nvPicPr>
          <p:cNvPr id="42" name="Picture 41">
            <a:extLst>
              <a:ext uri="{FF2B5EF4-FFF2-40B4-BE49-F238E27FC236}">
                <a16:creationId xmlns:a16="http://schemas.microsoft.com/office/drawing/2014/main" id="{53610CC6-E4C5-CA2F-BD44-4536BA1D472B}"/>
              </a:ext>
            </a:extLst>
          </p:cNvPr>
          <p:cNvPicPr>
            <a:picLocks noChangeAspect="1"/>
          </p:cNvPicPr>
          <p:nvPr/>
        </p:nvPicPr>
        <p:blipFill>
          <a:blip r:embed="rId6">
            <a:extLst>
              <a:ext uri="{28A0092B-C50C-407E-A947-70E740481C1C}">
                <a14:useLocalDpi xmlns:a14="http://schemas.microsoft.com/office/drawing/2010/main" val="0"/>
              </a:ext>
            </a:extLst>
          </a:blip>
          <a:srcRect l="30182" t="11781" r="1641"/>
          <a:stretch/>
        </p:blipFill>
        <p:spPr>
          <a:xfrm>
            <a:off x="8818321" y="3210032"/>
            <a:ext cx="4211879" cy="495851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557" y="151073"/>
            <a:ext cx="7765554" cy="1577474"/>
            <a:chOff x="0" y="0"/>
            <a:chExt cx="10354072" cy="1078508"/>
          </a:xfrm>
        </p:grpSpPr>
        <p:sp>
          <p:nvSpPr>
            <p:cNvPr id="3" name="Freeform 3"/>
            <p:cNvSpPr/>
            <p:nvPr/>
          </p:nvSpPr>
          <p:spPr>
            <a:xfrm>
              <a:off x="0" y="0"/>
              <a:ext cx="10354072" cy="1078508"/>
            </a:xfrm>
            <a:custGeom>
              <a:avLst/>
              <a:gdLst/>
              <a:ahLst/>
              <a:cxnLst/>
              <a:rect l="l" t="t" r="r" b="b"/>
              <a:pathLst>
                <a:path w="10354072" h="1078508">
                  <a:moveTo>
                    <a:pt x="0" y="0"/>
                  </a:moveTo>
                  <a:lnTo>
                    <a:pt x="10354072" y="0"/>
                  </a:lnTo>
                  <a:lnTo>
                    <a:pt x="10354072" y="1078508"/>
                  </a:lnTo>
                  <a:lnTo>
                    <a:pt x="0" y="1078508"/>
                  </a:lnTo>
                  <a:close/>
                </a:path>
              </a:pathLst>
            </a:custGeom>
            <a:solidFill>
              <a:srgbClr val="000000">
                <a:alpha val="0"/>
              </a:srgbClr>
            </a:solidFill>
          </p:spPr>
        </p:sp>
        <p:sp>
          <p:nvSpPr>
            <p:cNvPr id="4" name="TextBox 4"/>
            <p:cNvSpPr txBox="1"/>
            <p:nvPr/>
          </p:nvSpPr>
          <p:spPr>
            <a:xfrm>
              <a:off x="0" y="-57150"/>
              <a:ext cx="10354072" cy="1135658"/>
            </a:xfrm>
            <a:prstGeom prst="rect">
              <a:avLst/>
            </a:prstGeom>
          </p:spPr>
          <p:txBody>
            <a:bodyPr lIns="0" tIns="0" rIns="0" bIns="0" rtlCol="0" anchor="t"/>
            <a:lstStyle/>
            <a:p>
              <a:pPr algn="l">
                <a:lnSpc>
                  <a:spcPts val="6312"/>
                </a:lnSpc>
              </a:pPr>
              <a:r>
                <a:rPr lang="en-US" sz="5062" b="1" dirty="0">
                  <a:solidFill>
                    <a:srgbClr val="231971"/>
                  </a:solidFill>
                  <a:latin typeface="Arimo Bold"/>
                  <a:ea typeface="Arimo Bold"/>
                  <a:cs typeface="Arimo Bold"/>
                  <a:sym typeface="Arimo Bold"/>
                </a:rPr>
                <a:t>Exploring the API Catalog</a:t>
              </a:r>
            </a:p>
          </p:txBody>
        </p:sp>
      </p:grpSp>
      <p:sp>
        <p:nvSpPr>
          <p:cNvPr id="5" name="Freeform 5" descr="preencoded.png"/>
          <p:cNvSpPr/>
          <p:nvPr/>
        </p:nvSpPr>
        <p:spPr>
          <a:xfrm>
            <a:off x="165557" y="1818631"/>
            <a:ext cx="1294210" cy="1905297"/>
          </a:xfrm>
          <a:custGeom>
            <a:avLst/>
            <a:gdLst/>
            <a:ahLst/>
            <a:cxnLst/>
            <a:rect l="l" t="t" r="r" b="b"/>
            <a:pathLst>
              <a:path w="1294210" h="1905297">
                <a:moveTo>
                  <a:pt x="0" y="0"/>
                </a:moveTo>
                <a:lnTo>
                  <a:pt x="1294210" y="0"/>
                </a:lnTo>
                <a:lnTo>
                  <a:pt x="1294210" y="1905298"/>
                </a:lnTo>
                <a:lnTo>
                  <a:pt x="0" y="1905298"/>
                </a:lnTo>
                <a:lnTo>
                  <a:pt x="0" y="0"/>
                </a:lnTo>
                <a:close/>
              </a:path>
            </a:pathLst>
          </a:custGeom>
          <a:blipFill>
            <a:blip r:embed="rId3"/>
            <a:stretch>
              <a:fillRect l="-53" r="-53"/>
            </a:stretch>
          </a:blipFill>
        </p:spPr>
      </p:sp>
      <p:grpSp>
        <p:nvGrpSpPr>
          <p:cNvPr id="6" name="Group 6"/>
          <p:cNvGrpSpPr/>
          <p:nvPr/>
        </p:nvGrpSpPr>
        <p:grpSpPr>
          <a:xfrm>
            <a:off x="1847911" y="1856635"/>
            <a:ext cx="3235524" cy="404366"/>
            <a:chOff x="0" y="0"/>
            <a:chExt cx="4314032" cy="539155"/>
          </a:xfrm>
        </p:grpSpPr>
        <p:sp>
          <p:nvSpPr>
            <p:cNvPr id="7" name="Freeform 7"/>
            <p:cNvSpPr/>
            <p:nvPr/>
          </p:nvSpPr>
          <p:spPr>
            <a:xfrm>
              <a:off x="0" y="0"/>
              <a:ext cx="4314032" cy="539155"/>
            </a:xfrm>
            <a:custGeom>
              <a:avLst/>
              <a:gdLst/>
              <a:ahLst/>
              <a:cxnLst/>
              <a:rect l="l" t="t" r="r" b="b"/>
              <a:pathLst>
                <a:path w="4314032" h="539155">
                  <a:moveTo>
                    <a:pt x="0" y="0"/>
                  </a:moveTo>
                  <a:lnTo>
                    <a:pt x="4314032" y="0"/>
                  </a:lnTo>
                  <a:lnTo>
                    <a:pt x="4314032" y="539155"/>
                  </a:lnTo>
                  <a:lnTo>
                    <a:pt x="0" y="539155"/>
                  </a:lnTo>
                  <a:close/>
                </a:path>
              </a:pathLst>
            </a:custGeom>
            <a:solidFill>
              <a:srgbClr val="000000">
                <a:alpha val="0"/>
              </a:srgbClr>
            </a:solidFill>
          </p:spPr>
        </p:sp>
        <p:sp>
          <p:nvSpPr>
            <p:cNvPr id="8" name="TextBox 8"/>
            <p:cNvSpPr txBox="1"/>
            <p:nvPr/>
          </p:nvSpPr>
          <p:spPr>
            <a:xfrm>
              <a:off x="0" y="-28575"/>
              <a:ext cx="4314032" cy="567730"/>
            </a:xfrm>
            <a:prstGeom prst="rect">
              <a:avLst/>
            </a:prstGeom>
          </p:spPr>
          <p:txBody>
            <a:bodyPr lIns="0" tIns="0" rIns="0" bIns="0" rtlCol="0" anchor="t"/>
            <a:lstStyle/>
            <a:p>
              <a:pPr algn="l">
                <a:lnSpc>
                  <a:spcPts val="3124"/>
                </a:lnSpc>
              </a:pPr>
              <a:r>
                <a:rPr lang="en-US" sz="2499" b="1">
                  <a:solidFill>
                    <a:srgbClr val="2A2742"/>
                  </a:solidFill>
                  <a:latin typeface="Arimo Bold"/>
                  <a:ea typeface="Arimo Bold"/>
                  <a:cs typeface="Arimo Bold"/>
                  <a:sym typeface="Arimo Bold"/>
                </a:rPr>
                <a:t>Data</a:t>
              </a:r>
            </a:p>
          </p:txBody>
        </p:sp>
      </p:grpSp>
      <p:grpSp>
        <p:nvGrpSpPr>
          <p:cNvPr id="9" name="Group 9"/>
          <p:cNvGrpSpPr/>
          <p:nvPr/>
        </p:nvGrpSpPr>
        <p:grpSpPr>
          <a:xfrm>
            <a:off x="1847911" y="2338296"/>
            <a:ext cx="8439089" cy="828080"/>
            <a:chOff x="0" y="0"/>
            <a:chExt cx="11252118" cy="1104107"/>
          </a:xfrm>
        </p:grpSpPr>
        <p:sp>
          <p:nvSpPr>
            <p:cNvPr id="10" name="Freeform 10"/>
            <p:cNvSpPr/>
            <p:nvPr/>
          </p:nvSpPr>
          <p:spPr>
            <a:xfrm>
              <a:off x="0" y="0"/>
              <a:ext cx="11252119" cy="1104107"/>
            </a:xfrm>
            <a:custGeom>
              <a:avLst/>
              <a:gdLst/>
              <a:ahLst/>
              <a:cxnLst/>
              <a:rect l="l" t="t" r="r" b="b"/>
              <a:pathLst>
                <a:path w="11252119" h="1104107">
                  <a:moveTo>
                    <a:pt x="0" y="0"/>
                  </a:moveTo>
                  <a:lnTo>
                    <a:pt x="11252119" y="0"/>
                  </a:lnTo>
                  <a:lnTo>
                    <a:pt x="11252119" y="1104107"/>
                  </a:lnTo>
                  <a:lnTo>
                    <a:pt x="0" y="1104107"/>
                  </a:lnTo>
                  <a:close/>
                </a:path>
              </a:pathLst>
            </a:custGeom>
            <a:solidFill>
              <a:srgbClr val="000000">
                <a:alpha val="0"/>
              </a:srgbClr>
            </a:solidFill>
          </p:spPr>
        </p:sp>
        <p:sp>
          <p:nvSpPr>
            <p:cNvPr id="11" name="TextBox 11"/>
            <p:cNvSpPr txBox="1"/>
            <p:nvPr/>
          </p:nvSpPr>
          <p:spPr>
            <a:xfrm>
              <a:off x="0" y="-85725"/>
              <a:ext cx="11252118" cy="1189832"/>
            </a:xfrm>
            <a:prstGeom prst="rect">
              <a:avLst/>
            </a:prstGeom>
          </p:spPr>
          <p:txBody>
            <a:bodyPr lIns="0" tIns="0" rIns="0" bIns="0" rtlCol="0" anchor="t"/>
            <a:lstStyle/>
            <a:p>
              <a:pPr algn="l">
                <a:lnSpc>
                  <a:spcPts val="3250"/>
                </a:lnSpc>
              </a:pPr>
              <a:r>
                <a:rPr lang="en-US" sz="2000" dirty="0">
                  <a:solidFill>
                    <a:srgbClr val="2A2742"/>
                  </a:solidFill>
                  <a:latin typeface="Arimo"/>
                  <a:ea typeface="Arimo"/>
                  <a:cs typeface="Arimo"/>
                  <a:sym typeface="Arimo"/>
                </a:rPr>
                <a:t>In the Header section, navigate to APIs.</a:t>
              </a:r>
            </a:p>
            <a:p>
              <a:pPr algn="l">
                <a:lnSpc>
                  <a:spcPts val="3250"/>
                </a:lnSpc>
              </a:pPr>
              <a:endParaRPr lang="en-US" sz="2000" dirty="0">
                <a:solidFill>
                  <a:srgbClr val="2A2742"/>
                </a:solidFill>
                <a:latin typeface="Arimo"/>
                <a:ea typeface="Arimo"/>
                <a:cs typeface="Arimo"/>
                <a:sym typeface="Arimo"/>
              </a:endParaRPr>
            </a:p>
          </p:txBody>
        </p:sp>
      </p:grpSp>
      <p:sp>
        <p:nvSpPr>
          <p:cNvPr id="12" name="Freeform 12" descr="preencoded.png"/>
          <p:cNvSpPr/>
          <p:nvPr/>
        </p:nvSpPr>
        <p:spPr>
          <a:xfrm>
            <a:off x="165557" y="3723929"/>
            <a:ext cx="1294210" cy="1905297"/>
          </a:xfrm>
          <a:custGeom>
            <a:avLst/>
            <a:gdLst/>
            <a:ahLst/>
            <a:cxnLst/>
            <a:rect l="l" t="t" r="r" b="b"/>
            <a:pathLst>
              <a:path w="1294210" h="1905297">
                <a:moveTo>
                  <a:pt x="0" y="0"/>
                </a:moveTo>
                <a:lnTo>
                  <a:pt x="1294210" y="0"/>
                </a:lnTo>
                <a:lnTo>
                  <a:pt x="1294210" y="1905297"/>
                </a:lnTo>
                <a:lnTo>
                  <a:pt x="0" y="1905297"/>
                </a:lnTo>
                <a:lnTo>
                  <a:pt x="0" y="0"/>
                </a:lnTo>
                <a:close/>
              </a:path>
            </a:pathLst>
          </a:custGeom>
          <a:blipFill>
            <a:blip r:embed="rId4"/>
            <a:stretch>
              <a:fillRect l="-53" r="-53"/>
            </a:stretch>
          </a:blipFill>
        </p:spPr>
      </p:sp>
      <p:grpSp>
        <p:nvGrpSpPr>
          <p:cNvPr id="13" name="Group 13"/>
          <p:cNvGrpSpPr/>
          <p:nvPr/>
        </p:nvGrpSpPr>
        <p:grpSpPr>
          <a:xfrm>
            <a:off x="1847911" y="3709977"/>
            <a:ext cx="4555486" cy="404366"/>
            <a:chOff x="0" y="0"/>
            <a:chExt cx="6073982" cy="539155"/>
          </a:xfrm>
        </p:grpSpPr>
        <p:sp>
          <p:nvSpPr>
            <p:cNvPr id="14" name="Freeform 14"/>
            <p:cNvSpPr/>
            <p:nvPr/>
          </p:nvSpPr>
          <p:spPr>
            <a:xfrm>
              <a:off x="0" y="0"/>
              <a:ext cx="6073982" cy="539155"/>
            </a:xfrm>
            <a:custGeom>
              <a:avLst/>
              <a:gdLst/>
              <a:ahLst/>
              <a:cxnLst/>
              <a:rect l="l" t="t" r="r" b="b"/>
              <a:pathLst>
                <a:path w="6073982" h="539155">
                  <a:moveTo>
                    <a:pt x="0" y="0"/>
                  </a:moveTo>
                  <a:lnTo>
                    <a:pt x="6073982" y="0"/>
                  </a:lnTo>
                  <a:lnTo>
                    <a:pt x="6073982" y="539155"/>
                  </a:lnTo>
                  <a:lnTo>
                    <a:pt x="0" y="539155"/>
                  </a:lnTo>
                  <a:close/>
                </a:path>
              </a:pathLst>
            </a:custGeom>
            <a:solidFill>
              <a:srgbClr val="000000">
                <a:alpha val="0"/>
              </a:srgbClr>
            </a:solidFill>
          </p:spPr>
        </p:sp>
        <p:sp>
          <p:nvSpPr>
            <p:cNvPr id="15" name="TextBox 15"/>
            <p:cNvSpPr txBox="1"/>
            <p:nvPr/>
          </p:nvSpPr>
          <p:spPr>
            <a:xfrm>
              <a:off x="0" y="-28575"/>
              <a:ext cx="6073982" cy="567730"/>
            </a:xfrm>
            <a:prstGeom prst="rect">
              <a:avLst/>
            </a:prstGeom>
          </p:spPr>
          <p:txBody>
            <a:bodyPr lIns="0" tIns="0" rIns="0" bIns="0" rtlCol="0" anchor="t"/>
            <a:lstStyle/>
            <a:p>
              <a:pPr algn="l">
                <a:lnSpc>
                  <a:spcPts val="3124"/>
                </a:lnSpc>
              </a:pPr>
              <a:r>
                <a:rPr lang="en-US" sz="2499" b="1">
                  <a:solidFill>
                    <a:srgbClr val="2A2742"/>
                  </a:solidFill>
                  <a:latin typeface="Arimo Bold"/>
                  <a:ea typeface="Arimo Bold"/>
                  <a:cs typeface="Arimo Bold"/>
                  <a:sym typeface="Arimo Bold"/>
                </a:rPr>
                <a:t>API Catalog: Query and Filter</a:t>
              </a:r>
            </a:p>
          </p:txBody>
        </p:sp>
      </p:grpSp>
      <p:grpSp>
        <p:nvGrpSpPr>
          <p:cNvPr id="16" name="Group 16"/>
          <p:cNvGrpSpPr/>
          <p:nvPr/>
        </p:nvGrpSpPr>
        <p:grpSpPr>
          <a:xfrm>
            <a:off x="1847911" y="4152671"/>
            <a:ext cx="8439088" cy="1640254"/>
            <a:chOff x="0" y="0"/>
            <a:chExt cx="11252117" cy="2187005"/>
          </a:xfrm>
        </p:grpSpPr>
        <p:sp>
          <p:nvSpPr>
            <p:cNvPr id="17" name="Freeform 17"/>
            <p:cNvSpPr/>
            <p:nvPr/>
          </p:nvSpPr>
          <p:spPr>
            <a:xfrm>
              <a:off x="0" y="0"/>
              <a:ext cx="11252117" cy="2187005"/>
            </a:xfrm>
            <a:custGeom>
              <a:avLst/>
              <a:gdLst/>
              <a:ahLst/>
              <a:cxnLst/>
              <a:rect l="l" t="t" r="r" b="b"/>
              <a:pathLst>
                <a:path w="11252117" h="2187005">
                  <a:moveTo>
                    <a:pt x="0" y="0"/>
                  </a:moveTo>
                  <a:lnTo>
                    <a:pt x="11252117" y="0"/>
                  </a:lnTo>
                  <a:lnTo>
                    <a:pt x="11252117" y="2187005"/>
                  </a:lnTo>
                  <a:lnTo>
                    <a:pt x="0" y="2187005"/>
                  </a:lnTo>
                  <a:close/>
                </a:path>
              </a:pathLst>
            </a:custGeom>
            <a:solidFill>
              <a:srgbClr val="000000">
                <a:alpha val="0"/>
              </a:srgbClr>
            </a:solidFill>
          </p:spPr>
        </p:sp>
        <p:sp>
          <p:nvSpPr>
            <p:cNvPr id="18" name="TextBox 18"/>
            <p:cNvSpPr txBox="1"/>
            <p:nvPr/>
          </p:nvSpPr>
          <p:spPr>
            <a:xfrm>
              <a:off x="0" y="-85725"/>
              <a:ext cx="11252117" cy="2272730"/>
            </a:xfrm>
            <a:prstGeom prst="rect">
              <a:avLst/>
            </a:prstGeom>
          </p:spPr>
          <p:txBody>
            <a:bodyPr lIns="0" tIns="0" rIns="0" bIns="0" rtlCol="0" anchor="t"/>
            <a:lstStyle/>
            <a:p>
              <a:pPr algn="l">
                <a:lnSpc>
                  <a:spcPts val="3250"/>
                </a:lnSpc>
              </a:pPr>
              <a:r>
                <a:rPr lang="en-US" sz="2000" dirty="0">
                  <a:solidFill>
                    <a:srgbClr val="2A2742"/>
                  </a:solidFill>
                  <a:latin typeface="Arimo"/>
                  <a:ea typeface="Arimo"/>
                  <a:cs typeface="Arimo"/>
                  <a:sym typeface="Arimo"/>
                </a:rPr>
                <a:t>The API Catalog contains the Dataset API which provides programmatic access to all the datasets in the portal. This API allows developers to query, filter and retrieve data directly from our repository in a structured, machine-readable format.</a:t>
              </a:r>
            </a:p>
          </p:txBody>
        </p:sp>
      </p:grpSp>
      <p:sp>
        <p:nvSpPr>
          <p:cNvPr id="19" name="Freeform 19" descr="preencoded.png"/>
          <p:cNvSpPr/>
          <p:nvPr/>
        </p:nvSpPr>
        <p:spPr>
          <a:xfrm>
            <a:off x="165557" y="5629226"/>
            <a:ext cx="1294210" cy="1905297"/>
          </a:xfrm>
          <a:custGeom>
            <a:avLst/>
            <a:gdLst/>
            <a:ahLst/>
            <a:cxnLst/>
            <a:rect l="l" t="t" r="r" b="b"/>
            <a:pathLst>
              <a:path w="1294210" h="1905297">
                <a:moveTo>
                  <a:pt x="0" y="0"/>
                </a:moveTo>
                <a:lnTo>
                  <a:pt x="1294210" y="0"/>
                </a:lnTo>
                <a:lnTo>
                  <a:pt x="1294210" y="1905298"/>
                </a:lnTo>
                <a:lnTo>
                  <a:pt x="0" y="1905298"/>
                </a:lnTo>
                <a:lnTo>
                  <a:pt x="0" y="0"/>
                </a:lnTo>
                <a:close/>
              </a:path>
            </a:pathLst>
          </a:custGeom>
          <a:blipFill>
            <a:blip r:embed="rId5"/>
            <a:stretch>
              <a:fillRect l="-53" r="-53"/>
            </a:stretch>
          </a:blipFill>
        </p:spPr>
      </p:sp>
      <p:grpSp>
        <p:nvGrpSpPr>
          <p:cNvPr id="20" name="Group 20"/>
          <p:cNvGrpSpPr/>
          <p:nvPr/>
        </p:nvGrpSpPr>
        <p:grpSpPr>
          <a:xfrm>
            <a:off x="1847911" y="5952982"/>
            <a:ext cx="3235524" cy="404366"/>
            <a:chOff x="0" y="0"/>
            <a:chExt cx="4314032" cy="539155"/>
          </a:xfrm>
        </p:grpSpPr>
        <p:sp>
          <p:nvSpPr>
            <p:cNvPr id="21" name="Freeform 21"/>
            <p:cNvSpPr/>
            <p:nvPr/>
          </p:nvSpPr>
          <p:spPr>
            <a:xfrm>
              <a:off x="0" y="0"/>
              <a:ext cx="4314032" cy="539155"/>
            </a:xfrm>
            <a:custGeom>
              <a:avLst/>
              <a:gdLst/>
              <a:ahLst/>
              <a:cxnLst/>
              <a:rect l="l" t="t" r="r" b="b"/>
              <a:pathLst>
                <a:path w="4314032" h="539155">
                  <a:moveTo>
                    <a:pt x="0" y="0"/>
                  </a:moveTo>
                  <a:lnTo>
                    <a:pt x="4314032" y="0"/>
                  </a:lnTo>
                  <a:lnTo>
                    <a:pt x="4314032" y="539155"/>
                  </a:lnTo>
                  <a:lnTo>
                    <a:pt x="0" y="539155"/>
                  </a:lnTo>
                  <a:close/>
                </a:path>
              </a:pathLst>
            </a:custGeom>
            <a:solidFill>
              <a:srgbClr val="000000">
                <a:alpha val="0"/>
              </a:srgbClr>
            </a:solidFill>
          </p:spPr>
        </p:sp>
        <p:sp>
          <p:nvSpPr>
            <p:cNvPr id="22" name="TextBox 22"/>
            <p:cNvSpPr txBox="1"/>
            <p:nvPr/>
          </p:nvSpPr>
          <p:spPr>
            <a:xfrm>
              <a:off x="0" y="-28575"/>
              <a:ext cx="4314032" cy="567730"/>
            </a:xfrm>
            <a:prstGeom prst="rect">
              <a:avLst/>
            </a:prstGeom>
          </p:spPr>
          <p:txBody>
            <a:bodyPr lIns="0" tIns="0" rIns="0" bIns="0" rtlCol="0" anchor="t"/>
            <a:lstStyle/>
            <a:p>
              <a:pPr algn="l">
                <a:lnSpc>
                  <a:spcPts val="3124"/>
                </a:lnSpc>
              </a:pPr>
              <a:r>
                <a:rPr lang="en-US" sz="2499" b="1">
                  <a:solidFill>
                    <a:srgbClr val="2A2742"/>
                  </a:solidFill>
                  <a:latin typeface="Arimo Bold"/>
                  <a:ea typeface="Arimo Bold"/>
                  <a:cs typeface="Arimo Bold"/>
                  <a:sym typeface="Arimo Bold"/>
                </a:rPr>
                <a:t>Integration</a:t>
              </a:r>
            </a:p>
          </p:txBody>
        </p:sp>
      </p:grpSp>
      <p:grpSp>
        <p:nvGrpSpPr>
          <p:cNvPr id="23" name="Group 23"/>
          <p:cNvGrpSpPr/>
          <p:nvPr/>
        </p:nvGrpSpPr>
        <p:grpSpPr>
          <a:xfrm>
            <a:off x="1847911" y="6447631"/>
            <a:ext cx="8439088" cy="472626"/>
            <a:chOff x="0" y="0"/>
            <a:chExt cx="11252117" cy="630168"/>
          </a:xfrm>
        </p:grpSpPr>
        <p:sp>
          <p:nvSpPr>
            <p:cNvPr id="24" name="Freeform 24"/>
            <p:cNvSpPr/>
            <p:nvPr/>
          </p:nvSpPr>
          <p:spPr>
            <a:xfrm>
              <a:off x="0" y="0"/>
              <a:ext cx="11252117" cy="630168"/>
            </a:xfrm>
            <a:custGeom>
              <a:avLst/>
              <a:gdLst/>
              <a:ahLst/>
              <a:cxnLst/>
              <a:rect l="l" t="t" r="r" b="b"/>
              <a:pathLst>
                <a:path w="11252117" h="630168">
                  <a:moveTo>
                    <a:pt x="0" y="0"/>
                  </a:moveTo>
                  <a:lnTo>
                    <a:pt x="11252117" y="0"/>
                  </a:lnTo>
                  <a:lnTo>
                    <a:pt x="11252117" y="630168"/>
                  </a:lnTo>
                  <a:lnTo>
                    <a:pt x="0" y="630168"/>
                  </a:lnTo>
                  <a:close/>
                </a:path>
              </a:pathLst>
            </a:custGeom>
            <a:solidFill>
              <a:srgbClr val="000000">
                <a:alpha val="0"/>
              </a:srgbClr>
            </a:solidFill>
          </p:spPr>
        </p:sp>
        <p:sp>
          <p:nvSpPr>
            <p:cNvPr id="25" name="TextBox 25"/>
            <p:cNvSpPr txBox="1"/>
            <p:nvPr/>
          </p:nvSpPr>
          <p:spPr>
            <a:xfrm>
              <a:off x="0" y="-85725"/>
              <a:ext cx="11252117" cy="715893"/>
            </a:xfrm>
            <a:prstGeom prst="rect">
              <a:avLst/>
            </a:prstGeom>
          </p:spPr>
          <p:txBody>
            <a:bodyPr lIns="0" tIns="0" rIns="0" bIns="0" rtlCol="0" anchor="t"/>
            <a:lstStyle/>
            <a:p>
              <a:pPr algn="l">
                <a:lnSpc>
                  <a:spcPts val="3250"/>
                </a:lnSpc>
              </a:pPr>
              <a:r>
                <a:rPr lang="en-US" sz="2000">
                  <a:solidFill>
                    <a:srgbClr val="2A2742"/>
                  </a:solidFill>
                  <a:latin typeface="Arimo"/>
                  <a:ea typeface="Arimo"/>
                  <a:cs typeface="Arimo"/>
                  <a:sym typeface="Arimo"/>
                </a:rPr>
                <a:t>Clicking on any API requires filling in a few parameters.</a:t>
              </a:r>
            </a:p>
          </p:txBody>
        </p:sp>
      </p:grpSp>
      <p:grpSp>
        <p:nvGrpSpPr>
          <p:cNvPr id="26" name="Group 26"/>
          <p:cNvGrpSpPr/>
          <p:nvPr/>
        </p:nvGrpSpPr>
        <p:grpSpPr>
          <a:xfrm>
            <a:off x="165557" y="7825632"/>
            <a:ext cx="10121441" cy="1242120"/>
            <a:chOff x="0" y="0"/>
            <a:chExt cx="13495255" cy="1656160"/>
          </a:xfrm>
        </p:grpSpPr>
        <p:sp>
          <p:nvSpPr>
            <p:cNvPr id="27" name="Freeform 27"/>
            <p:cNvSpPr/>
            <p:nvPr/>
          </p:nvSpPr>
          <p:spPr>
            <a:xfrm>
              <a:off x="0" y="0"/>
              <a:ext cx="13495255" cy="1656160"/>
            </a:xfrm>
            <a:custGeom>
              <a:avLst/>
              <a:gdLst/>
              <a:ahLst/>
              <a:cxnLst/>
              <a:rect l="l" t="t" r="r" b="b"/>
              <a:pathLst>
                <a:path w="13495255" h="1656160">
                  <a:moveTo>
                    <a:pt x="0" y="0"/>
                  </a:moveTo>
                  <a:lnTo>
                    <a:pt x="13495255" y="0"/>
                  </a:lnTo>
                  <a:lnTo>
                    <a:pt x="13495255" y="1656160"/>
                  </a:lnTo>
                  <a:lnTo>
                    <a:pt x="0" y="1656160"/>
                  </a:lnTo>
                  <a:close/>
                </a:path>
              </a:pathLst>
            </a:custGeom>
            <a:solidFill>
              <a:srgbClr val="000000">
                <a:alpha val="0"/>
              </a:srgbClr>
            </a:solidFill>
          </p:spPr>
        </p:sp>
        <p:sp>
          <p:nvSpPr>
            <p:cNvPr id="28" name="TextBox 28"/>
            <p:cNvSpPr txBox="1"/>
            <p:nvPr/>
          </p:nvSpPr>
          <p:spPr>
            <a:xfrm>
              <a:off x="0" y="-85725"/>
              <a:ext cx="13495255" cy="1741885"/>
            </a:xfrm>
            <a:prstGeom prst="rect">
              <a:avLst/>
            </a:prstGeom>
          </p:spPr>
          <p:txBody>
            <a:bodyPr lIns="0" tIns="0" rIns="0" bIns="0" rtlCol="0" anchor="t"/>
            <a:lstStyle/>
            <a:p>
              <a:pPr algn="l">
                <a:lnSpc>
                  <a:spcPts val="3250"/>
                </a:lnSpc>
              </a:pPr>
              <a:r>
                <a:rPr lang="en-US" sz="2000" dirty="0">
                  <a:solidFill>
                    <a:srgbClr val="2A2742"/>
                  </a:solidFill>
                  <a:latin typeface="Arimo"/>
                  <a:ea typeface="Arimo"/>
                  <a:cs typeface="Arimo"/>
                  <a:sym typeface="Arimo"/>
                </a:rPr>
                <a:t>Comprehensive documentation, including detailed endpoints, query parameters and code examples is provided to ensure a smooth and efficient development experience.</a:t>
              </a:r>
            </a:p>
          </p:txBody>
        </p:sp>
      </p:grpSp>
      <p:sp>
        <p:nvSpPr>
          <p:cNvPr id="30" name="Freeform 30"/>
          <p:cNvSpPr/>
          <p:nvPr/>
        </p:nvSpPr>
        <p:spPr>
          <a:xfrm>
            <a:off x="11658600" y="1584458"/>
            <a:ext cx="5943600" cy="2720841"/>
          </a:xfrm>
          <a:custGeom>
            <a:avLst/>
            <a:gdLst/>
            <a:ahLst/>
            <a:cxnLst/>
            <a:rect l="l" t="t" r="r" b="b"/>
            <a:pathLst>
              <a:path w="5697515" h="3039116">
                <a:moveTo>
                  <a:pt x="0" y="0"/>
                </a:moveTo>
                <a:lnTo>
                  <a:pt x="5697515" y="0"/>
                </a:lnTo>
                <a:lnTo>
                  <a:pt x="5697515" y="3039116"/>
                </a:lnTo>
                <a:lnTo>
                  <a:pt x="0" y="3039116"/>
                </a:lnTo>
                <a:lnTo>
                  <a:pt x="0" y="0"/>
                </a:lnTo>
                <a:close/>
              </a:path>
            </a:pathLst>
          </a:custGeom>
          <a:blipFill>
            <a:blip r:embed="rId6"/>
            <a:stretch>
              <a:fillRect t="-18336"/>
            </a:stretch>
          </a:blipFill>
        </p:spPr>
        <p:txBody>
          <a:bodyPr/>
          <a:lstStyle/>
          <a:p>
            <a:endParaRPr lang="en-US" dirty="0"/>
          </a:p>
        </p:txBody>
      </p:sp>
      <p:sp>
        <p:nvSpPr>
          <p:cNvPr id="31" name="Freeform 31"/>
          <p:cNvSpPr/>
          <p:nvPr/>
        </p:nvSpPr>
        <p:spPr>
          <a:xfrm>
            <a:off x="11384840" y="4967526"/>
            <a:ext cx="5609925" cy="4984160"/>
          </a:xfrm>
          <a:custGeom>
            <a:avLst/>
            <a:gdLst/>
            <a:ahLst/>
            <a:cxnLst/>
            <a:rect l="l" t="t" r="r" b="b"/>
            <a:pathLst>
              <a:path w="5609925" h="4984160">
                <a:moveTo>
                  <a:pt x="0" y="0"/>
                </a:moveTo>
                <a:lnTo>
                  <a:pt x="5609925" y="0"/>
                </a:lnTo>
                <a:lnTo>
                  <a:pt x="5609925" y="4984160"/>
                </a:lnTo>
                <a:lnTo>
                  <a:pt x="0" y="4984160"/>
                </a:lnTo>
                <a:lnTo>
                  <a:pt x="0" y="0"/>
                </a:lnTo>
                <a:close/>
              </a:path>
            </a:pathLst>
          </a:custGeom>
          <a:blipFill>
            <a:blip r:embed="rId7"/>
            <a:stretch>
              <a:fillRect/>
            </a:stretch>
          </a:blipFill>
        </p:spPr>
      </p:sp>
      <p:sp>
        <p:nvSpPr>
          <p:cNvPr id="32" name="AutoShape 32"/>
          <p:cNvSpPr/>
          <p:nvPr/>
        </p:nvSpPr>
        <p:spPr>
          <a:xfrm rot="4795505">
            <a:off x="15330342" y="1314137"/>
            <a:ext cx="276517" cy="49130"/>
          </a:xfrm>
          <a:prstGeom prst="line">
            <a:avLst/>
          </a:prstGeom>
          <a:ln w="28575" cap="rnd">
            <a:solidFill>
              <a:srgbClr val="000000"/>
            </a:solidFill>
            <a:prstDash val="solid"/>
            <a:headEnd type="none" w="sm" len="sm"/>
            <a:tailEnd type="triangle" w="lg" len="med"/>
          </a:ln>
        </p:spPr>
      </p:sp>
      <p:pic>
        <p:nvPicPr>
          <p:cNvPr id="35" name="Picture 34">
            <a:extLst>
              <a:ext uri="{FF2B5EF4-FFF2-40B4-BE49-F238E27FC236}">
                <a16:creationId xmlns:a16="http://schemas.microsoft.com/office/drawing/2014/main" id="{E1C95406-1252-5181-24A8-DEA145188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167275"/>
            <a:ext cx="11511845" cy="969996"/>
          </a:xfrm>
          <a:prstGeom prst="rect">
            <a:avLst/>
          </a:prstGeom>
          <a:ln>
            <a:noFill/>
          </a:ln>
          <a:effectLst>
            <a:outerShdw blurRad="190500" algn="tl" rotWithShape="0">
              <a:srgbClr val="000000">
                <a:alpha val="70000"/>
              </a:srgbClr>
            </a:outerShdw>
          </a:effectLst>
        </p:spPr>
      </p:pic>
      <p:cxnSp>
        <p:nvCxnSpPr>
          <p:cNvPr id="37" name="Straight Arrow Connector 36">
            <a:extLst>
              <a:ext uri="{FF2B5EF4-FFF2-40B4-BE49-F238E27FC236}">
                <a16:creationId xmlns:a16="http://schemas.microsoft.com/office/drawing/2014/main" id="{E649BC94-C9C5-DC17-7B0B-4C799761A579}"/>
              </a:ext>
            </a:extLst>
          </p:cNvPr>
          <p:cNvCxnSpPr>
            <a:cxnSpLocks/>
          </p:cNvCxnSpPr>
          <p:nvPr/>
        </p:nvCxnSpPr>
        <p:spPr>
          <a:xfrm>
            <a:off x="14325600" y="4457700"/>
            <a:ext cx="0" cy="509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907" y="-1717598"/>
            <a:ext cx="20197673" cy="6463625"/>
            <a:chOff x="0" y="0"/>
            <a:chExt cx="26930230" cy="8618166"/>
          </a:xfrm>
        </p:grpSpPr>
        <p:grpSp>
          <p:nvGrpSpPr>
            <p:cNvPr id="3" name="Group 3"/>
            <p:cNvGrpSpPr/>
            <p:nvPr/>
          </p:nvGrpSpPr>
          <p:grpSpPr>
            <a:xfrm>
              <a:off x="21949522" y="0"/>
              <a:ext cx="4980708" cy="49807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53018" y="1432164"/>
              <a:ext cx="1715933" cy="171593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3"/>
              <a:stretch>
                <a:fillRect/>
              </a:stretch>
            </a:blipFill>
          </p:spPr>
        </p:sp>
      </p:grpSp>
      <p:grpSp>
        <p:nvGrpSpPr>
          <p:cNvPr id="10" name="Group 10"/>
          <p:cNvGrpSpPr/>
          <p:nvPr/>
        </p:nvGrpSpPr>
        <p:grpSpPr>
          <a:xfrm>
            <a:off x="1509273" y="595037"/>
            <a:ext cx="12017886" cy="1074072"/>
            <a:chOff x="0" y="0"/>
            <a:chExt cx="16023848" cy="1432097"/>
          </a:xfrm>
        </p:grpSpPr>
        <p:sp>
          <p:nvSpPr>
            <p:cNvPr id="11" name="Freeform 11"/>
            <p:cNvSpPr/>
            <p:nvPr/>
          </p:nvSpPr>
          <p:spPr>
            <a:xfrm>
              <a:off x="0" y="0"/>
              <a:ext cx="16023848" cy="1432097"/>
            </a:xfrm>
            <a:custGeom>
              <a:avLst/>
              <a:gdLst/>
              <a:ahLst/>
              <a:cxnLst/>
              <a:rect l="l" t="t" r="r" b="b"/>
              <a:pathLst>
                <a:path w="16023848" h="1432097">
                  <a:moveTo>
                    <a:pt x="0" y="0"/>
                  </a:moveTo>
                  <a:lnTo>
                    <a:pt x="16023848" y="0"/>
                  </a:lnTo>
                  <a:lnTo>
                    <a:pt x="16023848" y="1432097"/>
                  </a:lnTo>
                  <a:lnTo>
                    <a:pt x="0" y="1432097"/>
                  </a:lnTo>
                  <a:close/>
                </a:path>
              </a:pathLst>
            </a:custGeom>
            <a:solidFill>
              <a:srgbClr val="000000">
                <a:alpha val="0"/>
              </a:srgbClr>
            </a:solidFill>
          </p:spPr>
        </p:sp>
        <p:sp>
          <p:nvSpPr>
            <p:cNvPr id="12" name="TextBox 12"/>
            <p:cNvSpPr txBox="1"/>
            <p:nvPr/>
          </p:nvSpPr>
          <p:spPr>
            <a:xfrm>
              <a:off x="0" y="-38100"/>
              <a:ext cx="16023848" cy="1470197"/>
            </a:xfrm>
            <a:prstGeom prst="rect">
              <a:avLst/>
            </a:prstGeom>
          </p:spPr>
          <p:txBody>
            <a:bodyPr lIns="0" tIns="0" rIns="0" bIns="0" rtlCol="0" anchor="t"/>
            <a:lstStyle/>
            <a:p>
              <a:pPr algn="l">
                <a:lnSpc>
                  <a:spcPts val="6937"/>
                </a:lnSpc>
              </a:pPr>
              <a:r>
                <a:rPr lang="en-US" sz="5562" b="1" dirty="0">
                  <a:solidFill>
                    <a:srgbClr val="145DA0"/>
                  </a:solidFill>
                  <a:latin typeface="Roboto Bold"/>
                  <a:ea typeface="Roboto Bold"/>
                  <a:cs typeface="Roboto Bold"/>
                  <a:sym typeface="Roboto Bold"/>
                </a:rPr>
                <a:t>Jal Shakti Data Portal</a:t>
              </a:r>
            </a:p>
          </p:txBody>
        </p:sp>
      </p:grpSp>
      <p:grpSp>
        <p:nvGrpSpPr>
          <p:cNvPr id="13" name="Group 13"/>
          <p:cNvGrpSpPr/>
          <p:nvPr/>
        </p:nvGrpSpPr>
        <p:grpSpPr>
          <a:xfrm>
            <a:off x="1509273" y="1727404"/>
            <a:ext cx="5623947" cy="3683219"/>
            <a:chOff x="0" y="0"/>
            <a:chExt cx="7498596" cy="4910958"/>
          </a:xfrm>
        </p:grpSpPr>
        <p:sp>
          <p:nvSpPr>
            <p:cNvPr id="14" name="Freeform 14"/>
            <p:cNvSpPr/>
            <p:nvPr/>
          </p:nvSpPr>
          <p:spPr>
            <a:xfrm>
              <a:off x="0" y="0"/>
              <a:ext cx="7498596" cy="4910958"/>
            </a:xfrm>
            <a:custGeom>
              <a:avLst/>
              <a:gdLst/>
              <a:ahLst/>
              <a:cxnLst/>
              <a:rect l="l" t="t" r="r" b="b"/>
              <a:pathLst>
                <a:path w="7498596" h="4910958">
                  <a:moveTo>
                    <a:pt x="0" y="0"/>
                  </a:moveTo>
                  <a:lnTo>
                    <a:pt x="7498596" y="0"/>
                  </a:lnTo>
                  <a:lnTo>
                    <a:pt x="7498596" y="4910958"/>
                  </a:lnTo>
                  <a:lnTo>
                    <a:pt x="0" y="4910958"/>
                  </a:lnTo>
                  <a:close/>
                </a:path>
              </a:pathLst>
            </a:custGeom>
            <a:solidFill>
              <a:srgbClr val="000000">
                <a:alpha val="0"/>
              </a:srgbClr>
            </a:solidFill>
          </p:spPr>
        </p:sp>
        <p:sp>
          <p:nvSpPr>
            <p:cNvPr id="15" name="TextBox 15"/>
            <p:cNvSpPr txBox="1"/>
            <p:nvPr/>
          </p:nvSpPr>
          <p:spPr>
            <a:xfrm>
              <a:off x="0" y="-95250"/>
              <a:ext cx="7498596" cy="5006208"/>
            </a:xfrm>
            <a:prstGeom prst="rect">
              <a:avLst/>
            </a:prstGeom>
          </p:spPr>
          <p:txBody>
            <a:bodyPr lIns="0" tIns="0" rIns="0" bIns="0" rtlCol="0" anchor="t"/>
            <a:lstStyle/>
            <a:p>
              <a:pPr algn="l">
                <a:lnSpc>
                  <a:spcPts val="3562"/>
                </a:lnSpc>
              </a:pPr>
              <a:r>
                <a:rPr lang="en-US" sz="2187" dirty="0">
                  <a:solidFill>
                    <a:srgbClr val="2A2742"/>
                  </a:solidFill>
                  <a:latin typeface="Roboto"/>
                  <a:ea typeface="Roboto"/>
                  <a:cs typeface="Roboto"/>
                  <a:sym typeface="Roboto"/>
                </a:rPr>
                <a:t>Welcome to the Jal Shakti Data Portal, an open-data platform providing seamless access to water-related data. This manual will guide you through the portal's features, helping you explore, analyze and utilize data for informed decision-making in water resource management.</a:t>
              </a:r>
            </a:p>
          </p:txBody>
        </p:sp>
      </p:grpSp>
      <p:sp>
        <p:nvSpPr>
          <p:cNvPr id="16" name="Freeform 16"/>
          <p:cNvSpPr/>
          <p:nvPr/>
        </p:nvSpPr>
        <p:spPr>
          <a:xfrm>
            <a:off x="0" y="8389571"/>
            <a:ext cx="7171888" cy="2590845"/>
          </a:xfrm>
          <a:custGeom>
            <a:avLst/>
            <a:gdLst/>
            <a:ahLst/>
            <a:cxnLst/>
            <a:rect l="l" t="t" r="r" b="b"/>
            <a:pathLst>
              <a:path w="7171888" h="2590845">
                <a:moveTo>
                  <a:pt x="0" y="0"/>
                </a:moveTo>
                <a:lnTo>
                  <a:pt x="7171888" y="0"/>
                </a:lnTo>
                <a:lnTo>
                  <a:pt x="7171888" y="2590844"/>
                </a:lnTo>
                <a:lnTo>
                  <a:pt x="0" y="2590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7" name="Group 17"/>
          <p:cNvGrpSpPr/>
          <p:nvPr/>
        </p:nvGrpSpPr>
        <p:grpSpPr>
          <a:xfrm>
            <a:off x="6097502" y="5590237"/>
            <a:ext cx="14099416" cy="1409941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509273" y="5143500"/>
            <a:ext cx="5479113" cy="3909499"/>
            <a:chOff x="0" y="0"/>
            <a:chExt cx="7305483" cy="5212665"/>
          </a:xfrm>
        </p:grpSpPr>
        <p:sp>
          <p:nvSpPr>
            <p:cNvPr id="21" name="Freeform 21"/>
            <p:cNvSpPr/>
            <p:nvPr/>
          </p:nvSpPr>
          <p:spPr>
            <a:xfrm>
              <a:off x="0" y="0"/>
              <a:ext cx="7305484" cy="5212665"/>
            </a:xfrm>
            <a:custGeom>
              <a:avLst/>
              <a:gdLst/>
              <a:ahLst/>
              <a:cxnLst/>
              <a:rect l="l" t="t" r="r" b="b"/>
              <a:pathLst>
                <a:path w="7305484" h="5212665">
                  <a:moveTo>
                    <a:pt x="0" y="0"/>
                  </a:moveTo>
                  <a:lnTo>
                    <a:pt x="7305484" y="0"/>
                  </a:lnTo>
                  <a:lnTo>
                    <a:pt x="7305484" y="5212665"/>
                  </a:lnTo>
                  <a:lnTo>
                    <a:pt x="0" y="5212665"/>
                  </a:lnTo>
                  <a:close/>
                </a:path>
              </a:pathLst>
            </a:custGeom>
            <a:solidFill>
              <a:srgbClr val="000000">
                <a:alpha val="0"/>
              </a:srgbClr>
            </a:solidFill>
          </p:spPr>
        </p:sp>
        <p:sp>
          <p:nvSpPr>
            <p:cNvPr id="22" name="TextBox 22"/>
            <p:cNvSpPr txBox="1"/>
            <p:nvPr/>
          </p:nvSpPr>
          <p:spPr>
            <a:xfrm>
              <a:off x="0" y="-95250"/>
              <a:ext cx="7305483" cy="5307915"/>
            </a:xfrm>
            <a:prstGeom prst="rect">
              <a:avLst/>
            </a:prstGeom>
          </p:spPr>
          <p:txBody>
            <a:bodyPr lIns="0" tIns="0" rIns="0" bIns="0" rtlCol="0" anchor="t"/>
            <a:lstStyle/>
            <a:p>
              <a:pPr algn="l">
                <a:lnSpc>
                  <a:spcPts val="3562"/>
                </a:lnSpc>
              </a:pPr>
              <a:r>
                <a:rPr lang="en-US" sz="2187" dirty="0">
                  <a:solidFill>
                    <a:srgbClr val="2A2742"/>
                  </a:solidFill>
                  <a:latin typeface="Roboto"/>
                  <a:ea typeface="Roboto"/>
                  <a:cs typeface="Roboto"/>
                  <a:sym typeface="Roboto"/>
                </a:rPr>
                <a:t>Our mission is to enhance transparency, foster innovation and support collaboration by offering reliable data sourced from multiple agencies. Jal Shakti Data Portal empowers stakeholders to drive sustainable water management solutions through improved knowledge sharing.</a:t>
              </a:r>
            </a:p>
          </p:txBody>
        </p:sp>
      </p:grpSp>
      <p:sp>
        <p:nvSpPr>
          <p:cNvPr id="23" name="Freeform 23"/>
          <p:cNvSpPr/>
          <p:nvPr/>
        </p:nvSpPr>
        <p:spPr>
          <a:xfrm>
            <a:off x="7133220" y="3063686"/>
            <a:ext cx="11154780" cy="5053102"/>
          </a:xfrm>
          <a:custGeom>
            <a:avLst/>
            <a:gdLst/>
            <a:ahLst/>
            <a:cxnLst/>
            <a:rect l="l" t="t" r="r" b="b"/>
            <a:pathLst>
              <a:path w="11154780" h="5053102">
                <a:moveTo>
                  <a:pt x="0" y="0"/>
                </a:moveTo>
                <a:lnTo>
                  <a:pt x="11154780" y="0"/>
                </a:lnTo>
                <a:lnTo>
                  <a:pt x="11154780" y="5053102"/>
                </a:lnTo>
                <a:lnTo>
                  <a:pt x="0" y="5053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6" name="Picture 25">
            <a:extLst>
              <a:ext uri="{FF2B5EF4-FFF2-40B4-BE49-F238E27FC236}">
                <a16:creationId xmlns:a16="http://schemas.microsoft.com/office/drawing/2014/main" id="{339CFA6F-F72C-9A58-F116-01B8CEAC6D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5041" y="3354215"/>
            <a:ext cx="8497858" cy="4227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3266830" y="0"/>
            <a:ext cx="5021170" cy="10287000"/>
            <a:chOff x="0" y="0"/>
            <a:chExt cx="1322448" cy="2709333"/>
          </a:xfrm>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solidFill>
              <a:srgbClr val="051D40"/>
            </a:solidFill>
          </p:spPr>
        </p:sp>
        <p:sp>
          <p:nvSpPr>
            <p:cNvPr id="4" name="TextBox 4"/>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979797" y="344135"/>
            <a:ext cx="8027935" cy="9598729"/>
            <a:chOff x="0" y="0"/>
            <a:chExt cx="8603361" cy="10286746"/>
          </a:xfrm>
        </p:grpSpPr>
        <p:sp>
          <p:nvSpPr>
            <p:cNvPr id="6" name="Freeform 6"/>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2"/>
              <a:stretch>
                <a:fillRect l="-39731" r="-39731"/>
              </a:stretch>
            </a:blipFill>
          </p:spPr>
        </p:sp>
      </p:grpSp>
      <p:grpSp>
        <p:nvGrpSpPr>
          <p:cNvPr id="7" name="Group 7"/>
          <p:cNvGrpSpPr/>
          <p:nvPr/>
        </p:nvGrpSpPr>
        <p:grpSpPr>
          <a:xfrm>
            <a:off x="0" y="-1760126"/>
            <a:ext cx="20197673" cy="6463625"/>
            <a:chOff x="0" y="0"/>
            <a:chExt cx="26930230" cy="8618166"/>
          </a:xfrm>
        </p:grpSpPr>
        <p:grpSp>
          <p:nvGrpSpPr>
            <p:cNvPr id="8" name="Group 8"/>
            <p:cNvGrpSpPr/>
            <p:nvPr/>
          </p:nvGrpSpPr>
          <p:grpSpPr>
            <a:xfrm>
              <a:off x="21949522" y="0"/>
              <a:ext cx="4980708" cy="498070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053018" y="1432164"/>
              <a:ext cx="1715933" cy="17159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3"/>
              <a:stretch>
                <a:fillRect/>
              </a:stretch>
            </a:blipFill>
          </p:spPr>
        </p:sp>
      </p:grpSp>
      <p:sp>
        <p:nvSpPr>
          <p:cNvPr id="15" name="TextBox 15"/>
          <p:cNvSpPr txBox="1"/>
          <p:nvPr/>
        </p:nvSpPr>
        <p:spPr>
          <a:xfrm>
            <a:off x="1811477" y="1465246"/>
            <a:ext cx="10323667" cy="790573"/>
          </a:xfrm>
          <a:prstGeom prst="rect">
            <a:avLst/>
          </a:prstGeom>
        </p:spPr>
        <p:txBody>
          <a:bodyPr lIns="0" tIns="0" rIns="0" bIns="0" rtlCol="0" anchor="t">
            <a:spAutoFit/>
          </a:bodyPr>
          <a:lstStyle/>
          <a:p>
            <a:pPr marL="0" lvl="0" indent="0" algn="l">
              <a:lnSpc>
                <a:spcPts val="6300"/>
              </a:lnSpc>
              <a:spcBef>
                <a:spcPct val="0"/>
              </a:spcBef>
            </a:pPr>
            <a:r>
              <a:rPr lang="en-US" sz="4500" b="1">
                <a:solidFill>
                  <a:srgbClr val="074B82"/>
                </a:solidFill>
                <a:latin typeface="Roboto Bold"/>
                <a:ea typeface="Roboto Bold"/>
                <a:cs typeface="Roboto Bold"/>
                <a:sym typeface="Roboto Bold"/>
              </a:rPr>
              <a:t>Key Features and User Interface</a:t>
            </a:r>
          </a:p>
        </p:txBody>
      </p:sp>
      <p:grpSp>
        <p:nvGrpSpPr>
          <p:cNvPr id="16" name="Group 16"/>
          <p:cNvGrpSpPr/>
          <p:nvPr/>
        </p:nvGrpSpPr>
        <p:grpSpPr>
          <a:xfrm>
            <a:off x="14700679" y="7074186"/>
            <a:ext cx="5946973" cy="594697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3ADEF"/>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Freeform 19"/>
          <p:cNvSpPr/>
          <p:nvPr/>
        </p:nvSpPr>
        <p:spPr>
          <a:xfrm>
            <a:off x="2000333" y="5308322"/>
            <a:ext cx="10281053" cy="711357"/>
          </a:xfrm>
          <a:custGeom>
            <a:avLst/>
            <a:gdLst/>
            <a:ahLst/>
            <a:cxnLst/>
            <a:rect l="l" t="t" r="r" b="b"/>
            <a:pathLst>
              <a:path w="10281053" h="711357">
                <a:moveTo>
                  <a:pt x="0" y="0"/>
                </a:moveTo>
                <a:lnTo>
                  <a:pt x="10281053" y="0"/>
                </a:lnTo>
                <a:lnTo>
                  <a:pt x="10281053" y="711358"/>
                </a:lnTo>
                <a:lnTo>
                  <a:pt x="0" y="711358"/>
                </a:lnTo>
                <a:lnTo>
                  <a:pt x="0" y="0"/>
                </a:lnTo>
                <a:close/>
              </a:path>
            </a:pathLst>
          </a:custGeom>
          <a:blipFill>
            <a:blip r:embed="rId4"/>
            <a:stretch>
              <a:fillRect l="-3877" t="-216567" r="-7026"/>
            </a:stretch>
          </a:blipFill>
        </p:spPr>
      </p:sp>
      <p:grpSp>
        <p:nvGrpSpPr>
          <p:cNvPr id="20" name="Group 20"/>
          <p:cNvGrpSpPr/>
          <p:nvPr/>
        </p:nvGrpSpPr>
        <p:grpSpPr>
          <a:xfrm>
            <a:off x="2000333" y="2954639"/>
            <a:ext cx="10281053" cy="2543302"/>
            <a:chOff x="0" y="0"/>
            <a:chExt cx="2707767" cy="669841"/>
          </a:xfrm>
        </p:grpSpPr>
        <p:sp>
          <p:nvSpPr>
            <p:cNvPr id="21" name="Freeform 21"/>
            <p:cNvSpPr/>
            <p:nvPr/>
          </p:nvSpPr>
          <p:spPr>
            <a:xfrm>
              <a:off x="0" y="0"/>
              <a:ext cx="2707767" cy="669841"/>
            </a:xfrm>
            <a:custGeom>
              <a:avLst/>
              <a:gdLst/>
              <a:ahLst/>
              <a:cxnLst/>
              <a:rect l="l" t="t" r="r" b="b"/>
              <a:pathLst>
                <a:path w="2707767" h="669841">
                  <a:moveTo>
                    <a:pt x="10542" y="0"/>
                  </a:moveTo>
                  <a:lnTo>
                    <a:pt x="2697225" y="0"/>
                  </a:lnTo>
                  <a:cubicBezTo>
                    <a:pt x="2703047" y="0"/>
                    <a:pt x="2707767" y="4720"/>
                    <a:pt x="2707767" y="10542"/>
                  </a:cubicBezTo>
                  <a:lnTo>
                    <a:pt x="2707767" y="659299"/>
                  </a:lnTo>
                  <a:cubicBezTo>
                    <a:pt x="2707767" y="665121"/>
                    <a:pt x="2703047" y="669841"/>
                    <a:pt x="2697225" y="669841"/>
                  </a:cubicBezTo>
                  <a:lnTo>
                    <a:pt x="10542" y="669841"/>
                  </a:lnTo>
                  <a:cubicBezTo>
                    <a:pt x="4720" y="669841"/>
                    <a:pt x="0" y="665121"/>
                    <a:pt x="0" y="659299"/>
                  </a:cubicBezTo>
                  <a:lnTo>
                    <a:pt x="0" y="10542"/>
                  </a:lnTo>
                  <a:cubicBezTo>
                    <a:pt x="0" y="4720"/>
                    <a:pt x="4720" y="0"/>
                    <a:pt x="10542" y="0"/>
                  </a:cubicBezTo>
                  <a:close/>
                </a:path>
              </a:pathLst>
            </a:custGeom>
            <a:solidFill>
              <a:srgbClr val="03ADEF"/>
            </a:solidFill>
          </p:spPr>
        </p:sp>
        <p:sp>
          <p:nvSpPr>
            <p:cNvPr id="22" name="TextBox 22"/>
            <p:cNvSpPr txBox="1"/>
            <p:nvPr/>
          </p:nvSpPr>
          <p:spPr>
            <a:xfrm>
              <a:off x="0" y="-38100"/>
              <a:ext cx="2707767" cy="707941"/>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3199871" y="2611862"/>
            <a:ext cx="3446653" cy="685553"/>
            <a:chOff x="0" y="0"/>
            <a:chExt cx="1259830" cy="250585"/>
          </a:xfrm>
        </p:grpSpPr>
        <p:sp>
          <p:nvSpPr>
            <p:cNvPr id="24" name="Freeform 24"/>
            <p:cNvSpPr/>
            <p:nvPr/>
          </p:nvSpPr>
          <p:spPr>
            <a:xfrm>
              <a:off x="0" y="0"/>
              <a:ext cx="1259830" cy="250585"/>
            </a:xfrm>
            <a:custGeom>
              <a:avLst/>
              <a:gdLst/>
              <a:ahLst/>
              <a:cxnLst/>
              <a:rect l="l" t="t" r="r" b="b"/>
              <a:pathLst>
                <a:path w="1259830" h="250585">
                  <a:moveTo>
                    <a:pt x="103326" y="0"/>
                  </a:moveTo>
                  <a:lnTo>
                    <a:pt x="1156505" y="0"/>
                  </a:lnTo>
                  <a:cubicBezTo>
                    <a:pt x="1183908" y="0"/>
                    <a:pt x="1210190" y="10886"/>
                    <a:pt x="1229567" y="30263"/>
                  </a:cubicBezTo>
                  <a:cubicBezTo>
                    <a:pt x="1248944" y="49641"/>
                    <a:pt x="1259830" y="75922"/>
                    <a:pt x="1259830" y="103326"/>
                  </a:cubicBezTo>
                  <a:lnTo>
                    <a:pt x="1259830" y="147260"/>
                  </a:lnTo>
                  <a:cubicBezTo>
                    <a:pt x="1259830" y="174663"/>
                    <a:pt x="1248944" y="200945"/>
                    <a:pt x="1229567" y="220322"/>
                  </a:cubicBezTo>
                  <a:cubicBezTo>
                    <a:pt x="1210190" y="239699"/>
                    <a:pt x="1183908" y="250585"/>
                    <a:pt x="1156505" y="250585"/>
                  </a:cubicBezTo>
                  <a:lnTo>
                    <a:pt x="103326" y="250585"/>
                  </a:lnTo>
                  <a:cubicBezTo>
                    <a:pt x="75922" y="250585"/>
                    <a:pt x="49641" y="239699"/>
                    <a:pt x="30263" y="220322"/>
                  </a:cubicBezTo>
                  <a:cubicBezTo>
                    <a:pt x="10886" y="200945"/>
                    <a:pt x="0" y="174663"/>
                    <a:pt x="0" y="147260"/>
                  </a:cubicBezTo>
                  <a:lnTo>
                    <a:pt x="0" y="103326"/>
                  </a:lnTo>
                  <a:cubicBezTo>
                    <a:pt x="0" y="75922"/>
                    <a:pt x="10886" y="49641"/>
                    <a:pt x="30263" y="30263"/>
                  </a:cubicBezTo>
                  <a:cubicBezTo>
                    <a:pt x="49641" y="10886"/>
                    <a:pt x="75922" y="0"/>
                    <a:pt x="103326" y="0"/>
                  </a:cubicBezTo>
                  <a:close/>
                </a:path>
              </a:pathLst>
            </a:custGeom>
            <a:solidFill>
              <a:srgbClr val="074B82"/>
            </a:solidFill>
            <a:ln cap="rnd">
              <a:noFill/>
              <a:prstDash val="solid"/>
              <a:round/>
            </a:ln>
          </p:spPr>
        </p:sp>
        <p:sp>
          <p:nvSpPr>
            <p:cNvPr id="25" name="TextBox 25"/>
            <p:cNvSpPr txBox="1"/>
            <p:nvPr/>
          </p:nvSpPr>
          <p:spPr>
            <a:xfrm>
              <a:off x="0" y="-66675"/>
              <a:ext cx="1259830" cy="317260"/>
            </a:xfrm>
            <a:prstGeom prst="rect">
              <a:avLst/>
            </a:prstGeom>
          </p:spPr>
          <p:txBody>
            <a:bodyPr lIns="0" tIns="0" rIns="0" bIns="0" rtlCol="0" anchor="ctr"/>
            <a:lstStyle/>
            <a:p>
              <a:pPr marL="0" lvl="0" indent="0" algn="ctr">
                <a:lnSpc>
                  <a:spcPts val="3480"/>
                </a:lnSpc>
                <a:spcBef>
                  <a:spcPct val="0"/>
                </a:spcBef>
              </a:pPr>
              <a:r>
                <a:rPr lang="en-US" sz="2486" b="1">
                  <a:solidFill>
                    <a:srgbClr val="FFFFFF"/>
                  </a:solidFill>
                  <a:latin typeface="Poppins Bold"/>
                  <a:ea typeface="Poppins Bold"/>
                  <a:cs typeface="Poppins Bold"/>
                  <a:sym typeface="Poppins Bold"/>
                </a:rPr>
                <a:t>Open Access</a:t>
              </a:r>
            </a:p>
          </p:txBody>
        </p:sp>
      </p:grpSp>
      <p:grpSp>
        <p:nvGrpSpPr>
          <p:cNvPr id="26" name="Group 26"/>
          <p:cNvGrpSpPr/>
          <p:nvPr/>
        </p:nvGrpSpPr>
        <p:grpSpPr>
          <a:xfrm>
            <a:off x="7302736" y="2589194"/>
            <a:ext cx="3850452" cy="685553"/>
            <a:chOff x="0" y="0"/>
            <a:chExt cx="1407428" cy="250585"/>
          </a:xfrm>
        </p:grpSpPr>
        <p:sp>
          <p:nvSpPr>
            <p:cNvPr id="27" name="Freeform 27"/>
            <p:cNvSpPr/>
            <p:nvPr/>
          </p:nvSpPr>
          <p:spPr>
            <a:xfrm>
              <a:off x="0" y="0"/>
              <a:ext cx="1407428" cy="250585"/>
            </a:xfrm>
            <a:custGeom>
              <a:avLst/>
              <a:gdLst/>
              <a:ahLst/>
              <a:cxnLst/>
              <a:rect l="l" t="t" r="r" b="b"/>
              <a:pathLst>
                <a:path w="1407428" h="250585">
                  <a:moveTo>
                    <a:pt x="92490" y="0"/>
                  </a:moveTo>
                  <a:lnTo>
                    <a:pt x="1314938" y="0"/>
                  </a:lnTo>
                  <a:cubicBezTo>
                    <a:pt x="1339468" y="0"/>
                    <a:pt x="1362993" y="9744"/>
                    <a:pt x="1380339" y="27090"/>
                  </a:cubicBezTo>
                  <a:cubicBezTo>
                    <a:pt x="1397684" y="44435"/>
                    <a:pt x="1407428" y="67960"/>
                    <a:pt x="1407428" y="92490"/>
                  </a:cubicBezTo>
                  <a:lnTo>
                    <a:pt x="1407428" y="158095"/>
                  </a:lnTo>
                  <a:cubicBezTo>
                    <a:pt x="1407428" y="182625"/>
                    <a:pt x="1397684" y="206150"/>
                    <a:pt x="1380339" y="223496"/>
                  </a:cubicBezTo>
                  <a:cubicBezTo>
                    <a:pt x="1362993" y="240841"/>
                    <a:pt x="1339468" y="250585"/>
                    <a:pt x="1314938" y="250585"/>
                  </a:cubicBezTo>
                  <a:lnTo>
                    <a:pt x="92490" y="250585"/>
                  </a:lnTo>
                  <a:cubicBezTo>
                    <a:pt x="67960" y="250585"/>
                    <a:pt x="44435" y="240841"/>
                    <a:pt x="27090" y="223496"/>
                  </a:cubicBezTo>
                  <a:cubicBezTo>
                    <a:pt x="9744" y="206150"/>
                    <a:pt x="0" y="182625"/>
                    <a:pt x="0" y="158095"/>
                  </a:cubicBezTo>
                  <a:lnTo>
                    <a:pt x="0" y="92490"/>
                  </a:lnTo>
                  <a:cubicBezTo>
                    <a:pt x="0" y="67960"/>
                    <a:pt x="9744" y="44435"/>
                    <a:pt x="27090" y="27090"/>
                  </a:cubicBezTo>
                  <a:cubicBezTo>
                    <a:pt x="44435" y="9744"/>
                    <a:pt x="67960" y="0"/>
                    <a:pt x="92490" y="0"/>
                  </a:cubicBezTo>
                  <a:close/>
                </a:path>
              </a:pathLst>
            </a:custGeom>
            <a:solidFill>
              <a:srgbClr val="074B82"/>
            </a:solidFill>
            <a:ln cap="rnd">
              <a:noFill/>
              <a:prstDash val="solid"/>
              <a:round/>
            </a:ln>
          </p:spPr>
        </p:sp>
        <p:sp>
          <p:nvSpPr>
            <p:cNvPr id="28" name="TextBox 28"/>
            <p:cNvSpPr txBox="1"/>
            <p:nvPr/>
          </p:nvSpPr>
          <p:spPr>
            <a:xfrm>
              <a:off x="0" y="-66675"/>
              <a:ext cx="1407428" cy="317260"/>
            </a:xfrm>
            <a:prstGeom prst="rect">
              <a:avLst/>
            </a:prstGeom>
          </p:spPr>
          <p:txBody>
            <a:bodyPr lIns="0" tIns="0" rIns="0" bIns="0" rtlCol="0" anchor="ctr"/>
            <a:lstStyle/>
            <a:p>
              <a:pPr marL="0" lvl="0" indent="0" algn="ctr">
                <a:lnSpc>
                  <a:spcPts val="3480"/>
                </a:lnSpc>
                <a:spcBef>
                  <a:spcPct val="0"/>
                </a:spcBef>
              </a:pPr>
              <a:r>
                <a:rPr lang="en-US" sz="2486" b="1">
                  <a:solidFill>
                    <a:srgbClr val="FFFFFF"/>
                  </a:solidFill>
                  <a:latin typeface="Poppins Bold"/>
                  <a:ea typeface="Poppins Bold"/>
                  <a:cs typeface="Poppins Bold"/>
                  <a:sym typeface="Poppins Bold"/>
                </a:rPr>
                <a:t>Single Source</a:t>
              </a:r>
            </a:p>
          </p:txBody>
        </p:sp>
      </p:grpSp>
      <p:sp>
        <p:nvSpPr>
          <p:cNvPr id="29" name="TextBox 29"/>
          <p:cNvSpPr txBox="1"/>
          <p:nvPr/>
        </p:nvSpPr>
        <p:spPr>
          <a:xfrm>
            <a:off x="3199871" y="3569759"/>
            <a:ext cx="3201085" cy="1186379"/>
          </a:xfrm>
          <a:prstGeom prst="rect">
            <a:avLst/>
          </a:prstGeom>
        </p:spPr>
        <p:txBody>
          <a:bodyPr lIns="0" tIns="0" rIns="0" bIns="0" rtlCol="0" anchor="t">
            <a:spAutoFit/>
          </a:bodyPr>
          <a:lstStyle/>
          <a:p>
            <a:pPr marL="0" lvl="0" indent="0" algn="ctr">
              <a:lnSpc>
                <a:spcPts val="2334"/>
              </a:lnSpc>
              <a:spcBef>
                <a:spcPct val="0"/>
              </a:spcBef>
            </a:pPr>
            <a:r>
              <a:rPr lang="en-US" sz="1667" spc="-33">
                <a:solidFill>
                  <a:srgbClr val="FDFDFD"/>
                </a:solidFill>
                <a:latin typeface="Poppins"/>
                <a:ea typeface="Poppins"/>
                <a:cs typeface="Poppins"/>
                <a:sym typeface="Poppins"/>
              </a:rPr>
              <a:t>All data is freely available for download and reuse, promoting transparency and collaboration.</a:t>
            </a:r>
          </a:p>
        </p:txBody>
      </p:sp>
      <p:sp>
        <p:nvSpPr>
          <p:cNvPr id="30" name="TextBox 30"/>
          <p:cNvSpPr txBox="1"/>
          <p:nvPr/>
        </p:nvSpPr>
        <p:spPr>
          <a:xfrm>
            <a:off x="7799198" y="3569759"/>
            <a:ext cx="3524837" cy="1186379"/>
          </a:xfrm>
          <a:prstGeom prst="rect">
            <a:avLst/>
          </a:prstGeom>
        </p:spPr>
        <p:txBody>
          <a:bodyPr lIns="0" tIns="0" rIns="0" bIns="0" rtlCol="0" anchor="t">
            <a:spAutoFit/>
          </a:bodyPr>
          <a:lstStyle/>
          <a:p>
            <a:pPr marL="0" lvl="0" indent="0" algn="ctr">
              <a:lnSpc>
                <a:spcPts val="2334"/>
              </a:lnSpc>
              <a:spcBef>
                <a:spcPct val="0"/>
              </a:spcBef>
            </a:pPr>
            <a:r>
              <a:rPr lang="en-US" sz="1667" spc="-33">
                <a:solidFill>
                  <a:srgbClr val="FDFDFD"/>
                </a:solidFill>
                <a:latin typeface="Poppins"/>
                <a:ea typeface="Poppins"/>
                <a:cs typeface="Poppins"/>
                <a:sym typeface="Poppins"/>
              </a:rPr>
              <a:t>A managed repository of water data sourced from various center and state agencies ensures easy access and consistency.</a:t>
            </a:r>
          </a:p>
        </p:txBody>
      </p:sp>
      <p:sp>
        <p:nvSpPr>
          <p:cNvPr id="31" name="TextBox 31"/>
          <p:cNvSpPr txBox="1"/>
          <p:nvPr/>
        </p:nvSpPr>
        <p:spPr>
          <a:xfrm>
            <a:off x="2081271" y="5793216"/>
            <a:ext cx="8595442" cy="1086485"/>
          </a:xfrm>
          <a:prstGeom prst="rect">
            <a:avLst/>
          </a:prstGeom>
        </p:spPr>
        <p:txBody>
          <a:bodyPr lIns="0" tIns="0" rIns="0" bIns="0" rtlCol="0" anchor="t">
            <a:spAutoFit/>
          </a:bodyPr>
          <a:lstStyle/>
          <a:p>
            <a:pPr algn="l">
              <a:lnSpc>
                <a:spcPts val="2860"/>
              </a:lnSpc>
            </a:pPr>
            <a:r>
              <a:rPr lang="en-US" sz="2200" dirty="0">
                <a:solidFill>
                  <a:srgbClr val="000000"/>
                </a:solidFill>
                <a:latin typeface="Roboto"/>
                <a:ea typeface="Roboto"/>
                <a:cs typeface="Roboto"/>
                <a:sym typeface="Roboto"/>
              </a:rPr>
              <a:t>Jal Shakti Data Portal features open access to data, a single source of data, data standardization, data categorized in Groups and a user-oriented interface with clear metadata and search functions.</a:t>
            </a:r>
          </a:p>
        </p:txBody>
      </p:sp>
      <p:sp>
        <p:nvSpPr>
          <p:cNvPr id="32" name="TextBox 32"/>
          <p:cNvSpPr txBox="1"/>
          <p:nvPr/>
        </p:nvSpPr>
        <p:spPr>
          <a:xfrm>
            <a:off x="2081271" y="7260701"/>
            <a:ext cx="8200618" cy="564257"/>
          </a:xfrm>
          <a:prstGeom prst="rect">
            <a:avLst/>
          </a:prstGeom>
        </p:spPr>
        <p:txBody>
          <a:bodyPr lIns="0" tIns="0" rIns="0" bIns="0" rtlCol="0" anchor="t">
            <a:spAutoFit/>
          </a:bodyPr>
          <a:lstStyle/>
          <a:p>
            <a:pPr algn="l">
              <a:lnSpc>
                <a:spcPts val="2200"/>
              </a:lnSpc>
              <a:spcBef>
                <a:spcPct val="0"/>
              </a:spcBef>
            </a:pPr>
            <a:r>
              <a:rPr lang="en-US" sz="2200" dirty="0">
                <a:solidFill>
                  <a:srgbClr val="000000"/>
                </a:solidFill>
                <a:latin typeface="Roboto"/>
                <a:ea typeface="Roboto"/>
                <a:cs typeface="Roboto"/>
                <a:sym typeface="Roboto"/>
              </a:rPr>
              <a:t>The portal also offers an open API catalog and trending search insights.</a:t>
            </a:r>
          </a:p>
        </p:txBody>
      </p:sp>
      <p:sp>
        <p:nvSpPr>
          <p:cNvPr id="33" name="Freeform 33"/>
          <p:cNvSpPr/>
          <p:nvPr/>
        </p:nvSpPr>
        <p:spPr>
          <a:xfrm>
            <a:off x="0" y="8937758"/>
            <a:ext cx="7664162" cy="2768678"/>
          </a:xfrm>
          <a:custGeom>
            <a:avLst/>
            <a:gdLst/>
            <a:ahLst/>
            <a:cxnLst/>
            <a:rect l="l" t="t" r="r" b="b"/>
            <a:pathLst>
              <a:path w="7664162" h="2768678">
                <a:moveTo>
                  <a:pt x="0" y="0"/>
                </a:moveTo>
                <a:lnTo>
                  <a:pt x="7664162" y="0"/>
                </a:lnTo>
                <a:lnTo>
                  <a:pt x="7664162" y="2768678"/>
                </a:lnTo>
                <a:lnTo>
                  <a:pt x="0" y="27686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60126"/>
            <a:ext cx="20197673" cy="6463625"/>
            <a:chOff x="0" y="0"/>
            <a:chExt cx="26930230" cy="8618166"/>
          </a:xfrm>
        </p:grpSpPr>
        <p:grpSp>
          <p:nvGrpSpPr>
            <p:cNvPr id="3" name="Group 3"/>
            <p:cNvGrpSpPr/>
            <p:nvPr/>
          </p:nvGrpSpPr>
          <p:grpSpPr>
            <a:xfrm>
              <a:off x="21949522" y="0"/>
              <a:ext cx="4980708" cy="49807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53018" y="1432164"/>
              <a:ext cx="1715933" cy="171593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2"/>
              <a:stretch>
                <a:fillRect/>
              </a:stretch>
            </a:blipFill>
          </p:spPr>
        </p:sp>
      </p:grpSp>
      <p:grpSp>
        <p:nvGrpSpPr>
          <p:cNvPr id="10" name="Group 10"/>
          <p:cNvGrpSpPr/>
          <p:nvPr/>
        </p:nvGrpSpPr>
        <p:grpSpPr>
          <a:xfrm>
            <a:off x="2195077" y="3573933"/>
            <a:ext cx="13314848" cy="5455767"/>
            <a:chOff x="0" y="0"/>
            <a:chExt cx="17753130" cy="7274356"/>
          </a:xfrm>
        </p:grpSpPr>
        <p:sp>
          <p:nvSpPr>
            <p:cNvPr id="11" name="Freeform 11"/>
            <p:cNvSpPr/>
            <p:nvPr/>
          </p:nvSpPr>
          <p:spPr>
            <a:xfrm>
              <a:off x="0" y="0"/>
              <a:ext cx="17753130" cy="7026228"/>
            </a:xfrm>
            <a:custGeom>
              <a:avLst/>
              <a:gdLst/>
              <a:ahLst/>
              <a:cxnLst/>
              <a:rect l="l" t="t" r="r" b="b"/>
              <a:pathLst>
                <a:path w="17753130" h="7026228">
                  <a:moveTo>
                    <a:pt x="0" y="0"/>
                  </a:moveTo>
                  <a:lnTo>
                    <a:pt x="17753130" y="0"/>
                  </a:lnTo>
                  <a:lnTo>
                    <a:pt x="17753130" y="7026228"/>
                  </a:lnTo>
                  <a:lnTo>
                    <a:pt x="0" y="7026228"/>
                  </a:lnTo>
                  <a:close/>
                </a:path>
              </a:pathLst>
            </a:custGeom>
            <a:solidFill>
              <a:srgbClr val="000000">
                <a:alpha val="0"/>
              </a:srgbClr>
            </a:solidFill>
          </p:spPr>
        </p:sp>
        <p:sp>
          <p:nvSpPr>
            <p:cNvPr id="12" name="TextBox 12"/>
            <p:cNvSpPr txBox="1"/>
            <p:nvPr/>
          </p:nvSpPr>
          <p:spPr>
            <a:xfrm>
              <a:off x="0" y="133828"/>
              <a:ext cx="17753129" cy="7140528"/>
            </a:xfrm>
            <a:prstGeom prst="rect">
              <a:avLst/>
            </a:prstGeom>
          </p:spPr>
          <p:txBody>
            <a:bodyPr lIns="0" tIns="0" rIns="0" bIns="0" rtlCol="0" anchor="t"/>
            <a:lstStyle/>
            <a:p>
              <a:pPr marL="465773" lvl="2" indent="-155258" algn="l">
                <a:lnSpc>
                  <a:spcPts val="3240"/>
                </a:lnSpc>
                <a:buAutoNum type="arabicPeriod"/>
              </a:pPr>
              <a:r>
                <a:rPr lang="en-US" sz="1800" b="1" dirty="0">
                  <a:solidFill>
                    <a:srgbClr val="000000"/>
                  </a:solidFill>
                  <a:latin typeface="Roboto Bold"/>
                  <a:ea typeface="Roboto Bold"/>
                  <a:cs typeface="Roboto Bold"/>
                  <a:sym typeface="Roboto Bold"/>
                </a:rPr>
                <a:t>About: </a:t>
              </a:r>
              <a:r>
                <a:rPr lang="en-US" sz="1800" dirty="0">
                  <a:solidFill>
                    <a:srgbClr val="000000"/>
                  </a:solidFill>
                  <a:latin typeface="Roboto"/>
                  <a:ea typeface="Roboto"/>
                  <a:cs typeface="Roboto"/>
                  <a:sym typeface="Roboto"/>
                </a:rPr>
                <a:t>This section </a:t>
              </a:r>
              <a:r>
                <a:rPr lang="en-GB" sz="1800" dirty="0">
                  <a:solidFill>
                    <a:srgbClr val="000000"/>
                  </a:solidFill>
                  <a:latin typeface="Roboto"/>
                  <a:ea typeface="Roboto"/>
                  <a:cs typeface="Roboto"/>
                  <a:sym typeface="Roboto"/>
                </a:rPr>
                <a:t>highlights that the portal has been developed as part of the approved roadmap and action plan for the National Water Informatics Centre (NWIC)</a:t>
              </a:r>
              <a:r>
                <a:rPr lang="en-US" sz="1800" dirty="0">
                  <a:solidFill>
                    <a:srgbClr val="000000"/>
                  </a:solidFill>
                  <a:latin typeface="Roboto"/>
                  <a:ea typeface="Roboto"/>
                  <a:cs typeface="Roboto"/>
                  <a:sym typeface="Roboto"/>
                </a:rPr>
                <a:t>.</a:t>
              </a:r>
              <a:endParaRPr lang="en-US" sz="1800" b="1" dirty="0">
                <a:solidFill>
                  <a:srgbClr val="000000"/>
                </a:solidFill>
                <a:latin typeface="Roboto Bold"/>
                <a:ea typeface="Roboto Bold"/>
                <a:cs typeface="Roboto Bold"/>
                <a:sym typeface="Roboto Bold"/>
              </a:endParaRPr>
            </a:p>
            <a:p>
              <a:pPr marL="465773" lvl="2" indent="-155258" algn="l">
                <a:lnSpc>
                  <a:spcPts val="3240"/>
                </a:lnSpc>
                <a:buAutoNum type="arabicPeriod"/>
              </a:pPr>
              <a:r>
                <a:rPr lang="en-US" sz="1800" b="1" dirty="0">
                  <a:solidFill>
                    <a:srgbClr val="000000"/>
                  </a:solidFill>
                  <a:latin typeface="Roboto Bold"/>
                  <a:ea typeface="Roboto Bold"/>
                  <a:cs typeface="Roboto Bold"/>
                  <a:sym typeface="Roboto Bold"/>
                </a:rPr>
                <a:t>Groups: </a:t>
              </a:r>
              <a:r>
                <a:rPr lang="en-GB" sz="1800" dirty="0">
                  <a:solidFill>
                    <a:srgbClr val="000000"/>
                  </a:solidFill>
                  <a:latin typeface="Roboto"/>
                  <a:ea typeface="Roboto"/>
                  <a:cs typeface="Roboto"/>
                  <a:sym typeface="Roboto"/>
                </a:rPr>
                <a:t>Groups are maintained to help users navigate and explore the datasets available on the platform. It includes basic information and links to the datasets</a:t>
              </a:r>
              <a:r>
                <a:rPr lang="en-US" sz="1800" dirty="0">
                  <a:solidFill>
                    <a:srgbClr val="000000"/>
                  </a:solidFill>
                  <a:latin typeface="Roboto"/>
                  <a:ea typeface="Roboto"/>
                  <a:cs typeface="Roboto"/>
                  <a:sym typeface="Roboto"/>
                </a:rPr>
                <a:t>.</a:t>
              </a:r>
            </a:p>
            <a:p>
              <a:pPr marL="465773" lvl="2" indent="-155258" algn="l">
                <a:lnSpc>
                  <a:spcPts val="3240"/>
                </a:lnSpc>
                <a:buAutoNum type="arabicPeriod"/>
              </a:pPr>
              <a:r>
                <a:rPr lang="en-US" b="1" dirty="0">
                  <a:solidFill>
                    <a:srgbClr val="000000"/>
                  </a:solidFill>
                  <a:latin typeface="Roboto Bold"/>
                  <a:ea typeface="Roboto Bold"/>
                  <a:sym typeface="Roboto"/>
                </a:rPr>
                <a:t> </a:t>
              </a:r>
              <a:r>
                <a:rPr lang="en-US" b="1" dirty="0">
                  <a:solidFill>
                    <a:srgbClr val="000000"/>
                  </a:solidFill>
                  <a:latin typeface="Roboto Bold"/>
                  <a:ea typeface="Roboto Bold"/>
                  <a:sym typeface="Roboto Bold"/>
                </a:rPr>
                <a:t>Data Producers</a:t>
              </a:r>
              <a:r>
                <a:rPr lang="en-US" sz="1800" dirty="0">
                  <a:solidFill>
                    <a:srgbClr val="000000"/>
                  </a:solidFill>
                  <a:latin typeface="Roboto"/>
                  <a:ea typeface="Roboto"/>
                  <a:cs typeface="Roboto"/>
                  <a:sym typeface="Roboto"/>
                </a:rPr>
                <a:t>: The datasets are categorized according to various Central Agencies, State Agencies and other </a:t>
              </a:r>
              <a:r>
                <a:rPr lang="en-US" dirty="0">
                  <a:solidFill>
                    <a:srgbClr val="000000"/>
                  </a:solidFill>
                  <a:latin typeface="Roboto"/>
                  <a:ea typeface="Roboto"/>
                  <a:cs typeface="Roboto"/>
                  <a:sym typeface="Roboto"/>
                </a:rPr>
                <a:t>data producers</a:t>
              </a:r>
              <a:r>
                <a:rPr lang="en-US" sz="1800" dirty="0">
                  <a:solidFill>
                    <a:srgbClr val="000000"/>
                  </a:solidFill>
                  <a:latin typeface="Roboto"/>
                  <a:ea typeface="Roboto"/>
                  <a:cs typeface="Roboto"/>
                  <a:sym typeface="Roboto"/>
                </a:rPr>
                <a:t> which helps with the data contribution.</a:t>
              </a:r>
            </a:p>
            <a:p>
              <a:pPr marL="465773" lvl="2" indent="-155258" algn="l">
                <a:lnSpc>
                  <a:spcPts val="3240"/>
                </a:lnSpc>
                <a:buAutoNum type="arabicPeriod"/>
              </a:pPr>
              <a:r>
                <a:rPr lang="en-US" sz="1800" b="1" dirty="0">
                  <a:solidFill>
                    <a:srgbClr val="000000"/>
                  </a:solidFill>
                  <a:latin typeface="Roboto Bold"/>
                  <a:ea typeface="Roboto Bold"/>
                  <a:cs typeface="Roboto Bold"/>
                  <a:sym typeface="Roboto Bold"/>
                </a:rPr>
                <a:t> Datasets: </a:t>
              </a:r>
              <a:r>
                <a:rPr lang="en-US" sz="1800" dirty="0">
                  <a:solidFill>
                    <a:srgbClr val="000000"/>
                  </a:solidFill>
                  <a:latin typeface="Roboto"/>
                  <a:ea typeface="Roboto"/>
                  <a:cs typeface="Roboto"/>
                  <a:sym typeface="Roboto"/>
                </a:rPr>
                <a:t>The Datasets section is the central repository for all available datasets on the Jal Shakti Data Portal.</a:t>
              </a:r>
            </a:p>
            <a:p>
              <a:pPr marL="465773" lvl="2" indent="-155258">
                <a:lnSpc>
                  <a:spcPts val="3240"/>
                </a:lnSpc>
                <a:buFontTx/>
                <a:buAutoNum type="arabicPeriod"/>
              </a:pPr>
              <a:r>
                <a:rPr lang="en-US" sz="1800" b="1" dirty="0">
                  <a:solidFill>
                    <a:srgbClr val="000000"/>
                  </a:solidFill>
                  <a:latin typeface="Roboto Bold"/>
                  <a:ea typeface="Roboto Bold"/>
                  <a:cs typeface="Roboto Bold"/>
                  <a:sym typeface="Roboto Bold"/>
                </a:rPr>
                <a:t> APIs: </a:t>
              </a:r>
              <a:r>
                <a:rPr lang="en-US" sz="1800" dirty="0">
                  <a:solidFill>
                    <a:srgbClr val="000000"/>
                  </a:solidFill>
                  <a:latin typeface="Roboto"/>
                  <a:ea typeface="Roboto"/>
                  <a:cs typeface="Roboto"/>
                  <a:sym typeface="Roboto"/>
                </a:rPr>
                <a:t>The APIs page enables developers to efficiently discover, learn about and integrate APIs.</a:t>
              </a:r>
            </a:p>
          </p:txBody>
        </p:sp>
      </p:grpSp>
      <p:grpSp>
        <p:nvGrpSpPr>
          <p:cNvPr id="14" name="Group 14"/>
          <p:cNvGrpSpPr/>
          <p:nvPr/>
        </p:nvGrpSpPr>
        <p:grpSpPr>
          <a:xfrm>
            <a:off x="3528254" y="410134"/>
            <a:ext cx="10010105" cy="892202"/>
            <a:chOff x="0" y="0"/>
            <a:chExt cx="13346807" cy="1189603"/>
          </a:xfrm>
        </p:grpSpPr>
        <p:sp>
          <p:nvSpPr>
            <p:cNvPr id="15" name="Freeform 15"/>
            <p:cNvSpPr/>
            <p:nvPr/>
          </p:nvSpPr>
          <p:spPr>
            <a:xfrm>
              <a:off x="0" y="0"/>
              <a:ext cx="13346807" cy="1189603"/>
            </a:xfrm>
            <a:custGeom>
              <a:avLst/>
              <a:gdLst/>
              <a:ahLst/>
              <a:cxnLst/>
              <a:rect l="l" t="t" r="r" b="b"/>
              <a:pathLst>
                <a:path w="13346807" h="1189603">
                  <a:moveTo>
                    <a:pt x="0" y="0"/>
                  </a:moveTo>
                  <a:lnTo>
                    <a:pt x="13346807" y="0"/>
                  </a:lnTo>
                  <a:lnTo>
                    <a:pt x="13346807" y="1189603"/>
                  </a:lnTo>
                  <a:lnTo>
                    <a:pt x="0" y="1189603"/>
                  </a:lnTo>
                  <a:close/>
                </a:path>
              </a:pathLst>
            </a:custGeom>
            <a:solidFill>
              <a:srgbClr val="000000">
                <a:alpha val="0"/>
              </a:srgbClr>
            </a:solidFill>
          </p:spPr>
        </p:sp>
        <p:sp>
          <p:nvSpPr>
            <p:cNvPr id="16" name="TextBox 16"/>
            <p:cNvSpPr txBox="1"/>
            <p:nvPr/>
          </p:nvSpPr>
          <p:spPr>
            <a:xfrm>
              <a:off x="0" y="-28575"/>
              <a:ext cx="13346807" cy="1218178"/>
            </a:xfrm>
            <a:prstGeom prst="rect">
              <a:avLst/>
            </a:prstGeom>
          </p:spPr>
          <p:txBody>
            <a:bodyPr lIns="0" tIns="0" rIns="0" bIns="0" rtlCol="0" anchor="t"/>
            <a:lstStyle/>
            <a:p>
              <a:pPr algn="l">
                <a:lnSpc>
                  <a:spcPts val="3991"/>
                </a:lnSpc>
              </a:pPr>
              <a:r>
                <a:rPr lang="en-US" sz="3200" b="1" dirty="0">
                  <a:solidFill>
                    <a:srgbClr val="074B82"/>
                  </a:solidFill>
                  <a:latin typeface="Roboto Bold"/>
                  <a:ea typeface="Roboto Bold"/>
                  <a:cs typeface="Roboto Bold"/>
                  <a:sym typeface="Roboto Bold"/>
                </a:rPr>
                <a:t>Home Page: </a:t>
              </a:r>
              <a:r>
                <a:rPr lang="en-US" sz="3200" b="1" dirty="0">
                  <a:solidFill>
                    <a:srgbClr val="03ADEF"/>
                  </a:solidFill>
                  <a:latin typeface="Roboto Bold"/>
                  <a:ea typeface="Roboto Bold"/>
                  <a:cs typeface="Roboto Bold"/>
                  <a:sym typeface="Roboto Bold"/>
                </a:rPr>
                <a:t>Key Components of the Header Section</a:t>
              </a:r>
            </a:p>
          </p:txBody>
        </p:sp>
      </p:grpSp>
      <p:sp>
        <p:nvSpPr>
          <p:cNvPr id="17" name="Freeform 17"/>
          <p:cNvSpPr/>
          <p:nvPr/>
        </p:nvSpPr>
        <p:spPr>
          <a:xfrm>
            <a:off x="0" y="8937758"/>
            <a:ext cx="7664162" cy="2768678"/>
          </a:xfrm>
          <a:custGeom>
            <a:avLst/>
            <a:gdLst/>
            <a:ahLst/>
            <a:cxnLst/>
            <a:rect l="l" t="t" r="r" b="b"/>
            <a:pathLst>
              <a:path w="7664162" h="2768678">
                <a:moveTo>
                  <a:pt x="0" y="0"/>
                </a:moveTo>
                <a:lnTo>
                  <a:pt x="7664162" y="0"/>
                </a:lnTo>
                <a:lnTo>
                  <a:pt x="7664162" y="2768678"/>
                </a:lnTo>
                <a:lnTo>
                  <a:pt x="0" y="2768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9" name="Picture 18">
            <a:extLst>
              <a:ext uri="{FF2B5EF4-FFF2-40B4-BE49-F238E27FC236}">
                <a16:creationId xmlns:a16="http://schemas.microsoft.com/office/drawing/2014/main" id="{0645C694-0540-6124-F782-E7E11C7CD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177" y="1625199"/>
            <a:ext cx="14352446" cy="122890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60126"/>
            <a:ext cx="20197673" cy="6463625"/>
            <a:chOff x="0" y="0"/>
            <a:chExt cx="26930230" cy="8618166"/>
          </a:xfrm>
        </p:grpSpPr>
        <p:grpSp>
          <p:nvGrpSpPr>
            <p:cNvPr id="3" name="Group 3"/>
            <p:cNvGrpSpPr/>
            <p:nvPr/>
          </p:nvGrpSpPr>
          <p:grpSpPr>
            <a:xfrm>
              <a:off x="21949522" y="0"/>
              <a:ext cx="4980708" cy="49807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53018" y="1432164"/>
              <a:ext cx="1715933" cy="171593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3"/>
              <a:stretch>
                <a:fillRect/>
              </a:stretch>
            </a:blipFill>
          </p:spPr>
        </p:sp>
      </p:grpSp>
      <p:grpSp>
        <p:nvGrpSpPr>
          <p:cNvPr id="10" name="Group 10"/>
          <p:cNvGrpSpPr/>
          <p:nvPr/>
        </p:nvGrpSpPr>
        <p:grpSpPr>
          <a:xfrm>
            <a:off x="4690963" y="366069"/>
            <a:ext cx="8312194" cy="863240"/>
            <a:chOff x="0" y="0"/>
            <a:chExt cx="11082925" cy="1150987"/>
          </a:xfrm>
        </p:grpSpPr>
        <p:sp>
          <p:nvSpPr>
            <p:cNvPr id="11" name="Freeform 11"/>
            <p:cNvSpPr/>
            <p:nvPr/>
          </p:nvSpPr>
          <p:spPr>
            <a:xfrm>
              <a:off x="0" y="0"/>
              <a:ext cx="11082926" cy="1150987"/>
            </a:xfrm>
            <a:custGeom>
              <a:avLst/>
              <a:gdLst/>
              <a:ahLst/>
              <a:cxnLst/>
              <a:rect l="l" t="t" r="r" b="b"/>
              <a:pathLst>
                <a:path w="11082926" h="1150987">
                  <a:moveTo>
                    <a:pt x="0" y="0"/>
                  </a:moveTo>
                  <a:lnTo>
                    <a:pt x="11082926" y="0"/>
                  </a:lnTo>
                  <a:lnTo>
                    <a:pt x="11082926" y="1150987"/>
                  </a:lnTo>
                  <a:lnTo>
                    <a:pt x="0" y="1150987"/>
                  </a:lnTo>
                  <a:close/>
                </a:path>
              </a:pathLst>
            </a:custGeom>
            <a:solidFill>
              <a:srgbClr val="000000">
                <a:alpha val="0"/>
              </a:srgbClr>
            </a:solidFill>
          </p:spPr>
        </p:sp>
        <p:sp>
          <p:nvSpPr>
            <p:cNvPr id="12" name="TextBox 12"/>
            <p:cNvSpPr txBox="1"/>
            <p:nvPr/>
          </p:nvSpPr>
          <p:spPr>
            <a:xfrm>
              <a:off x="0" y="-38100"/>
              <a:ext cx="11082925" cy="1189087"/>
            </a:xfrm>
            <a:prstGeom prst="rect">
              <a:avLst/>
            </a:prstGeom>
          </p:spPr>
          <p:txBody>
            <a:bodyPr lIns="0" tIns="0" rIns="0" bIns="0" rtlCol="0" anchor="t"/>
            <a:lstStyle/>
            <a:p>
              <a:pPr algn="ctr">
                <a:lnSpc>
                  <a:spcPts val="5624"/>
                </a:lnSpc>
              </a:pPr>
              <a:r>
                <a:rPr lang="en-US" sz="4499" b="1" dirty="0">
                  <a:solidFill>
                    <a:srgbClr val="074B82"/>
                  </a:solidFill>
                  <a:latin typeface="Roboto Bold"/>
                  <a:ea typeface="Roboto Bold"/>
                  <a:cs typeface="Roboto Bold"/>
                  <a:sym typeface="Roboto Bold"/>
                </a:rPr>
                <a:t>Exploring the Homepage</a:t>
              </a:r>
            </a:p>
          </p:txBody>
        </p:sp>
      </p:grpSp>
      <p:grpSp>
        <p:nvGrpSpPr>
          <p:cNvPr id="13" name="Group 13"/>
          <p:cNvGrpSpPr/>
          <p:nvPr/>
        </p:nvGrpSpPr>
        <p:grpSpPr>
          <a:xfrm>
            <a:off x="1551979" y="6053909"/>
            <a:ext cx="4557653" cy="567308"/>
            <a:chOff x="0" y="0"/>
            <a:chExt cx="1200369" cy="149415"/>
          </a:xfrm>
        </p:grpSpPr>
        <p:sp>
          <p:nvSpPr>
            <p:cNvPr id="14" name="Freeform 14"/>
            <p:cNvSpPr/>
            <p:nvPr/>
          </p:nvSpPr>
          <p:spPr>
            <a:xfrm>
              <a:off x="0" y="0"/>
              <a:ext cx="1200369" cy="149415"/>
            </a:xfrm>
            <a:custGeom>
              <a:avLst/>
              <a:gdLst/>
              <a:ahLst/>
              <a:cxnLst/>
              <a:rect l="l" t="t" r="r" b="b"/>
              <a:pathLst>
                <a:path w="1200369" h="149415">
                  <a:moveTo>
                    <a:pt x="20384" y="0"/>
                  </a:moveTo>
                  <a:lnTo>
                    <a:pt x="1179986" y="0"/>
                  </a:lnTo>
                  <a:cubicBezTo>
                    <a:pt x="1191243" y="0"/>
                    <a:pt x="1200369" y="9126"/>
                    <a:pt x="1200369" y="20384"/>
                  </a:cubicBezTo>
                  <a:lnTo>
                    <a:pt x="1200369" y="129031"/>
                  </a:lnTo>
                  <a:cubicBezTo>
                    <a:pt x="1200369" y="140288"/>
                    <a:pt x="1191243" y="149415"/>
                    <a:pt x="1179986" y="149415"/>
                  </a:cubicBezTo>
                  <a:lnTo>
                    <a:pt x="20384" y="149415"/>
                  </a:lnTo>
                  <a:cubicBezTo>
                    <a:pt x="9126" y="149415"/>
                    <a:pt x="0" y="140288"/>
                    <a:pt x="0" y="129031"/>
                  </a:cubicBezTo>
                  <a:lnTo>
                    <a:pt x="0" y="20384"/>
                  </a:lnTo>
                  <a:cubicBezTo>
                    <a:pt x="0" y="9126"/>
                    <a:pt x="9126" y="0"/>
                    <a:pt x="20384" y="0"/>
                  </a:cubicBezTo>
                  <a:close/>
                </a:path>
              </a:pathLst>
            </a:custGeom>
            <a:solidFill>
              <a:srgbClr val="03ADEF"/>
            </a:solidFill>
          </p:spPr>
        </p:sp>
        <p:sp>
          <p:nvSpPr>
            <p:cNvPr id="15" name="TextBox 15"/>
            <p:cNvSpPr txBox="1"/>
            <p:nvPr/>
          </p:nvSpPr>
          <p:spPr>
            <a:xfrm>
              <a:off x="0" y="-38100"/>
              <a:ext cx="1200369" cy="18751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551979" y="6044533"/>
            <a:ext cx="4571406" cy="2546513"/>
            <a:chOff x="0" y="0"/>
            <a:chExt cx="1203992" cy="670687"/>
          </a:xfrm>
        </p:grpSpPr>
        <p:sp>
          <p:nvSpPr>
            <p:cNvPr id="17" name="Freeform 17"/>
            <p:cNvSpPr/>
            <p:nvPr/>
          </p:nvSpPr>
          <p:spPr>
            <a:xfrm>
              <a:off x="0" y="0"/>
              <a:ext cx="1203992" cy="670687"/>
            </a:xfrm>
            <a:custGeom>
              <a:avLst/>
              <a:gdLst/>
              <a:ahLst/>
              <a:cxnLst/>
              <a:rect l="l" t="t" r="r" b="b"/>
              <a:pathLst>
                <a:path w="1203992" h="670687">
                  <a:moveTo>
                    <a:pt x="16936" y="0"/>
                  </a:moveTo>
                  <a:lnTo>
                    <a:pt x="1187056" y="0"/>
                  </a:lnTo>
                  <a:cubicBezTo>
                    <a:pt x="1196409" y="0"/>
                    <a:pt x="1203992" y="7582"/>
                    <a:pt x="1203992" y="16936"/>
                  </a:cubicBezTo>
                  <a:lnTo>
                    <a:pt x="1203992" y="653751"/>
                  </a:lnTo>
                  <a:cubicBezTo>
                    <a:pt x="1203992" y="658243"/>
                    <a:pt x="1202207" y="662550"/>
                    <a:pt x="1199031" y="665726"/>
                  </a:cubicBezTo>
                  <a:cubicBezTo>
                    <a:pt x="1195855" y="668902"/>
                    <a:pt x="1191548" y="670687"/>
                    <a:pt x="1187056" y="670687"/>
                  </a:cubicBezTo>
                  <a:lnTo>
                    <a:pt x="16936" y="670687"/>
                  </a:lnTo>
                  <a:cubicBezTo>
                    <a:pt x="7582" y="670687"/>
                    <a:pt x="0" y="663104"/>
                    <a:pt x="0" y="653751"/>
                  </a:cubicBezTo>
                  <a:lnTo>
                    <a:pt x="0" y="16936"/>
                  </a:lnTo>
                  <a:cubicBezTo>
                    <a:pt x="0" y="12444"/>
                    <a:pt x="1784" y="8136"/>
                    <a:pt x="4960" y="4960"/>
                  </a:cubicBezTo>
                  <a:cubicBezTo>
                    <a:pt x="8136" y="1784"/>
                    <a:pt x="12444" y="0"/>
                    <a:pt x="16936" y="0"/>
                  </a:cubicBezTo>
                  <a:close/>
                </a:path>
              </a:pathLst>
            </a:custGeom>
            <a:solidFill>
              <a:srgbClr val="000000">
                <a:alpha val="0"/>
              </a:srgbClr>
            </a:solidFill>
            <a:ln w="19050" cap="sq">
              <a:solidFill>
                <a:srgbClr val="074B82"/>
              </a:solidFill>
              <a:prstDash val="solid"/>
              <a:miter/>
            </a:ln>
          </p:spPr>
        </p:sp>
        <p:sp>
          <p:nvSpPr>
            <p:cNvPr id="18" name="TextBox 18"/>
            <p:cNvSpPr txBox="1"/>
            <p:nvPr/>
          </p:nvSpPr>
          <p:spPr>
            <a:xfrm>
              <a:off x="0" y="-38100"/>
              <a:ext cx="1203992" cy="70878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555377" y="6044533"/>
            <a:ext cx="614957" cy="576685"/>
            <a:chOff x="0" y="0"/>
            <a:chExt cx="819943" cy="768913"/>
          </a:xfrm>
        </p:grpSpPr>
        <p:sp>
          <p:nvSpPr>
            <p:cNvPr id="20" name="Freeform 20"/>
            <p:cNvSpPr/>
            <p:nvPr/>
          </p:nvSpPr>
          <p:spPr>
            <a:xfrm>
              <a:off x="6350" y="5955"/>
              <a:ext cx="807339" cy="757093"/>
            </a:xfrm>
            <a:custGeom>
              <a:avLst/>
              <a:gdLst/>
              <a:ahLst/>
              <a:cxnLst/>
              <a:rect l="l" t="t" r="r" b="b"/>
              <a:pathLst>
                <a:path w="807339" h="757093">
                  <a:moveTo>
                    <a:pt x="0" y="141367"/>
                  </a:moveTo>
                  <a:cubicBezTo>
                    <a:pt x="0" y="63240"/>
                    <a:pt x="67437" y="0"/>
                    <a:pt x="150749" y="0"/>
                  </a:cubicBezTo>
                  <a:lnTo>
                    <a:pt x="656590" y="0"/>
                  </a:lnTo>
                  <a:cubicBezTo>
                    <a:pt x="739775" y="0"/>
                    <a:pt x="807339" y="63240"/>
                    <a:pt x="807339" y="141367"/>
                  </a:cubicBezTo>
                  <a:lnTo>
                    <a:pt x="807339" y="615726"/>
                  </a:lnTo>
                  <a:cubicBezTo>
                    <a:pt x="807339" y="693734"/>
                    <a:pt x="739902" y="757093"/>
                    <a:pt x="656590" y="757093"/>
                  </a:cubicBezTo>
                  <a:lnTo>
                    <a:pt x="150749" y="757093"/>
                  </a:lnTo>
                  <a:cubicBezTo>
                    <a:pt x="67437" y="756974"/>
                    <a:pt x="0" y="693734"/>
                    <a:pt x="0" y="615726"/>
                  </a:cubicBezTo>
                  <a:close/>
                </a:path>
              </a:pathLst>
            </a:custGeom>
            <a:solidFill>
              <a:srgbClr val="074B82"/>
            </a:solidFill>
          </p:spPr>
        </p:sp>
        <p:sp>
          <p:nvSpPr>
            <p:cNvPr id="21" name="Freeform 21"/>
            <p:cNvSpPr/>
            <p:nvPr/>
          </p:nvSpPr>
          <p:spPr>
            <a:xfrm>
              <a:off x="0" y="0"/>
              <a:ext cx="820039" cy="769009"/>
            </a:xfrm>
            <a:custGeom>
              <a:avLst/>
              <a:gdLst/>
              <a:ahLst/>
              <a:cxnLst/>
              <a:rect l="l" t="t" r="r" b="b"/>
              <a:pathLst>
                <a:path w="820039" h="769009">
                  <a:moveTo>
                    <a:pt x="0" y="147322"/>
                  </a:moveTo>
                  <a:cubicBezTo>
                    <a:pt x="0" y="65979"/>
                    <a:pt x="70358" y="0"/>
                    <a:pt x="157099" y="0"/>
                  </a:cubicBezTo>
                  <a:lnTo>
                    <a:pt x="662940" y="0"/>
                  </a:lnTo>
                  <a:lnTo>
                    <a:pt x="662940" y="5955"/>
                  </a:lnTo>
                  <a:lnTo>
                    <a:pt x="662940" y="0"/>
                  </a:lnTo>
                  <a:lnTo>
                    <a:pt x="662940" y="5955"/>
                  </a:lnTo>
                  <a:lnTo>
                    <a:pt x="662940" y="0"/>
                  </a:lnTo>
                  <a:cubicBezTo>
                    <a:pt x="749681" y="0"/>
                    <a:pt x="820039" y="65979"/>
                    <a:pt x="820039" y="147322"/>
                  </a:cubicBezTo>
                  <a:lnTo>
                    <a:pt x="813689" y="147322"/>
                  </a:lnTo>
                  <a:lnTo>
                    <a:pt x="820039" y="147322"/>
                  </a:lnTo>
                  <a:lnTo>
                    <a:pt x="820039" y="621681"/>
                  </a:lnTo>
                  <a:lnTo>
                    <a:pt x="813689" y="621681"/>
                  </a:lnTo>
                  <a:lnTo>
                    <a:pt x="820039" y="621681"/>
                  </a:lnTo>
                  <a:cubicBezTo>
                    <a:pt x="820039" y="703024"/>
                    <a:pt x="749681" y="769009"/>
                    <a:pt x="662940" y="769009"/>
                  </a:cubicBezTo>
                  <a:lnTo>
                    <a:pt x="662940" y="763048"/>
                  </a:lnTo>
                  <a:lnTo>
                    <a:pt x="662940" y="769009"/>
                  </a:lnTo>
                  <a:lnTo>
                    <a:pt x="157099" y="769009"/>
                  </a:lnTo>
                  <a:lnTo>
                    <a:pt x="157099" y="763048"/>
                  </a:lnTo>
                  <a:lnTo>
                    <a:pt x="157099" y="769009"/>
                  </a:lnTo>
                  <a:cubicBezTo>
                    <a:pt x="70358" y="768884"/>
                    <a:pt x="0" y="703024"/>
                    <a:pt x="0" y="621681"/>
                  </a:cubicBezTo>
                  <a:lnTo>
                    <a:pt x="0" y="147322"/>
                  </a:lnTo>
                  <a:lnTo>
                    <a:pt x="6350" y="147322"/>
                  </a:lnTo>
                  <a:lnTo>
                    <a:pt x="0" y="147322"/>
                  </a:lnTo>
                  <a:moveTo>
                    <a:pt x="12700" y="147322"/>
                  </a:moveTo>
                  <a:lnTo>
                    <a:pt x="12700" y="621681"/>
                  </a:lnTo>
                  <a:lnTo>
                    <a:pt x="6350" y="621681"/>
                  </a:lnTo>
                  <a:lnTo>
                    <a:pt x="12700" y="621681"/>
                  </a:lnTo>
                  <a:cubicBezTo>
                    <a:pt x="12700" y="696473"/>
                    <a:pt x="77343" y="757093"/>
                    <a:pt x="157099" y="757093"/>
                  </a:cubicBezTo>
                  <a:lnTo>
                    <a:pt x="662940" y="757093"/>
                  </a:lnTo>
                  <a:cubicBezTo>
                    <a:pt x="742696" y="757093"/>
                    <a:pt x="807339" y="696473"/>
                    <a:pt x="807339" y="621681"/>
                  </a:cubicBezTo>
                  <a:lnTo>
                    <a:pt x="807339" y="147322"/>
                  </a:lnTo>
                  <a:cubicBezTo>
                    <a:pt x="807212" y="72529"/>
                    <a:pt x="742569" y="11910"/>
                    <a:pt x="662940" y="11910"/>
                  </a:cubicBezTo>
                  <a:lnTo>
                    <a:pt x="157099" y="11910"/>
                  </a:lnTo>
                  <a:lnTo>
                    <a:pt x="157099" y="5955"/>
                  </a:lnTo>
                  <a:lnTo>
                    <a:pt x="157099" y="11910"/>
                  </a:lnTo>
                  <a:cubicBezTo>
                    <a:pt x="77343" y="11910"/>
                    <a:pt x="12700" y="72529"/>
                    <a:pt x="12700" y="147322"/>
                  </a:cubicBezTo>
                  <a:close/>
                </a:path>
              </a:pathLst>
            </a:custGeom>
            <a:solidFill>
              <a:srgbClr val="074B82"/>
            </a:solidFill>
          </p:spPr>
        </p:sp>
      </p:grpSp>
      <p:grpSp>
        <p:nvGrpSpPr>
          <p:cNvPr id="22" name="Group 22"/>
          <p:cNvGrpSpPr/>
          <p:nvPr/>
        </p:nvGrpSpPr>
        <p:grpSpPr>
          <a:xfrm>
            <a:off x="1661045" y="6107313"/>
            <a:ext cx="403622" cy="504528"/>
            <a:chOff x="0" y="0"/>
            <a:chExt cx="538163" cy="672703"/>
          </a:xfrm>
        </p:grpSpPr>
        <p:sp>
          <p:nvSpPr>
            <p:cNvPr id="23" name="Freeform 23"/>
            <p:cNvSpPr/>
            <p:nvPr/>
          </p:nvSpPr>
          <p:spPr>
            <a:xfrm>
              <a:off x="0" y="0"/>
              <a:ext cx="538163" cy="672703"/>
            </a:xfrm>
            <a:custGeom>
              <a:avLst/>
              <a:gdLst/>
              <a:ahLst/>
              <a:cxnLst/>
              <a:rect l="l" t="t" r="r" b="b"/>
              <a:pathLst>
                <a:path w="538163" h="672703">
                  <a:moveTo>
                    <a:pt x="0" y="0"/>
                  </a:moveTo>
                  <a:lnTo>
                    <a:pt x="538163" y="0"/>
                  </a:lnTo>
                  <a:lnTo>
                    <a:pt x="538163" y="672703"/>
                  </a:lnTo>
                  <a:lnTo>
                    <a:pt x="0" y="672703"/>
                  </a:lnTo>
                  <a:close/>
                </a:path>
              </a:pathLst>
            </a:custGeom>
            <a:solidFill>
              <a:srgbClr val="000000">
                <a:alpha val="0"/>
              </a:srgbClr>
            </a:solidFill>
          </p:spPr>
        </p:sp>
        <p:sp>
          <p:nvSpPr>
            <p:cNvPr id="24" name="TextBox 24"/>
            <p:cNvSpPr txBox="1"/>
            <p:nvPr/>
          </p:nvSpPr>
          <p:spPr>
            <a:xfrm>
              <a:off x="0" y="28575"/>
              <a:ext cx="538163" cy="644128"/>
            </a:xfrm>
            <a:prstGeom prst="rect">
              <a:avLst/>
            </a:prstGeom>
          </p:spPr>
          <p:txBody>
            <a:bodyPr lIns="0" tIns="0" rIns="0" bIns="0" rtlCol="0" anchor="t"/>
            <a:lstStyle/>
            <a:p>
              <a:pPr algn="ctr">
                <a:lnSpc>
                  <a:spcPts val="2400"/>
                </a:lnSpc>
              </a:pPr>
              <a:r>
                <a:rPr lang="en-US" sz="2400" b="1">
                  <a:solidFill>
                    <a:srgbClr val="FFFFFF"/>
                  </a:solidFill>
                  <a:latin typeface="Arimo Bold"/>
                  <a:ea typeface="Arimo Bold"/>
                  <a:cs typeface="Arimo Bold"/>
                  <a:sym typeface="Arimo Bold"/>
                </a:rPr>
                <a:t>1</a:t>
              </a:r>
            </a:p>
          </p:txBody>
        </p:sp>
      </p:grpSp>
      <p:grpSp>
        <p:nvGrpSpPr>
          <p:cNvPr id="25" name="Group 25"/>
          <p:cNvGrpSpPr/>
          <p:nvPr/>
        </p:nvGrpSpPr>
        <p:grpSpPr>
          <a:xfrm>
            <a:off x="2312909" y="6107774"/>
            <a:ext cx="2378055" cy="459578"/>
            <a:chOff x="0" y="0"/>
            <a:chExt cx="3170740" cy="612771"/>
          </a:xfrm>
        </p:grpSpPr>
        <p:sp>
          <p:nvSpPr>
            <p:cNvPr id="26" name="Freeform 26"/>
            <p:cNvSpPr/>
            <p:nvPr/>
          </p:nvSpPr>
          <p:spPr>
            <a:xfrm>
              <a:off x="0" y="0"/>
              <a:ext cx="3170740" cy="612771"/>
            </a:xfrm>
            <a:custGeom>
              <a:avLst/>
              <a:gdLst/>
              <a:ahLst/>
              <a:cxnLst/>
              <a:rect l="l" t="t" r="r" b="b"/>
              <a:pathLst>
                <a:path w="3170740" h="612771">
                  <a:moveTo>
                    <a:pt x="0" y="0"/>
                  </a:moveTo>
                  <a:lnTo>
                    <a:pt x="3170740" y="0"/>
                  </a:lnTo>
                  <a:lnTo>
                    <a:pt x="3170740" y="612771"/>
                  </a:lnTo>
                  <a:lnTo>
                    <a:pt x="0" y="612771"/>
                  </a:lnTo>
                  <a:close/>
                </a:path>
              </a:pathLst>
            </a:custGeom>
            <a:solidFill>
              <a:srgbClr val="000000">
                <a:alpha val="0"/>
              </a:srgbClr>
            </a:solidFill>
          </p:spPr>
        </p:sp>
        <p:sp>
          <p:nvSpPr>
            <p:cNvPr id="27" name="TextBox 27"/>
            <p:cNvSpPr txBox="1"/>
            <p:nvPr/>
          </p:nvSpPr>
          <p:spPr>
            <a:xfrm>
              <a:off x="0" y="-19050"/>
              <a:ext cx="3170740" cy="631821"/>
            </a:xfrm>
            <a:prstGeom prst="rect">
              <a:avLst/>
            </a:prstGeom>
          </p:spPr>
          <p:txBody>
            <a:bodyPr lIns="0" tIns="0" rIns="0" bIns="0" rtlCol="0" anchor="t"/>
            <a:lstStyle/>
            <a:p>
              <a:pPr algn="l">
                <a:lnSpc>
                  <a:spcPts val="2971"/>
                </a:lnSpc>
              </a:pPr>
              <a:r>
                <a:rPr lang="en-US" sz="2400" b="1">
                  <a:solidFill>
                    <a:srgbClr val="FFFFFF"/>
                  </a:solidFill>
                  <a:latin typeface="Roboto Bold"/>
                  <a:ea typeface="Roboto Bold"/>
                  <a:cs typeface="Roboto Bold"/>
                  <a:sym typeface="Roboto Bold"/>
                </a:rPr>
                <a:t>About the Portal</a:t>
              </a:r>
            </a:p>
          </p:txBody>
        </p:sp>
      </p:grpSp>
      <p:grpSp>
        <p:nvGrpSpPr>
          <p:cNvPr id="28" name="Group 28"/>
          <p:cNvGrpSpPr/>
          <p:nvPr/>
        </p:nvGrpSpPr>
        <p:grpSpPr>
          <a:xfrm>
            <a:off x="1769742" y="6724597"/>
            <a:ext cx="4293333" cy="1721644"/>
            <a:chOff x="0" y="0"/>
            <a:chExt cx="5724444" cy="2295525"/>
          </a:xfrm>
        </p:grpSpPr>
        <p:sp>
          <p:nvSpPr>
            <p:cNvPr id="29" name="Freeform 29"/>
            <p:cNvSpPr/>
            <p:nvPr/>
          </p:nvSpPr>
          <p:spPr>
            <a:xfrm>
              <a:off x="0" y="0"/>
              <a:ext cx="5724444" cy="2295525"/>
            </a:xfrm>
            <a:custGeom>
              <a:avLst/>
              <a:gdLst/>
              <a:ahLst/>
              <a:cxnLst/>
              <a:rect l="l" t="t" r="r" b="b"/>
              <a:pathLst>
                <a:path w="5724444" h="2295525">
                  <a:moveTo>
                    <a:pt x="0" y="0"/>
                  </a:moveTo>
                  <a:lnTo>
                    <a:pt x="5724444" y="0"/>
                  </a:lnTo>
                  <a:lnTo>
                    <a:pt x="5724444" y="2295525"/>
                  </a:lnTo>
                  <a:lnTo>
                    <a:pt x="0" y="2295525"/>
                  </a:lnTo>
                  <a:close/>
                </a:path>
              </a:pathLst>
            </a:custGeom>
            <a:solidFill>
              <a:srgbClr val="000000">
                <a:alpha val="0"/>
              </a:srgbClr>
            </a:solidFill>
          </p:spPr>
        </p:sp>
        <p:sp>
          <p:nvSpPr>
            <p:cNvPr id="30" name="TextBox 30"/>
            <p:cNvSpPr txBox="1"/>
            <p:nvPr/>
          </p:nvSpPr>
          <p:spPr>
            <a:xfrm>
              <a:off x="0" y="-85725"/>
              <a:ext cx="5724444" cy="2381250"/>
            </a:xfrm>
            <a:prstGeom prst="rect">
              <a:avLst/>
            </a:prstGeom>
          </p:spPr>
          <p:txBody>
            <a:bodyPr lIns="0" tIns="0" rIns="0" bIns="0" rtlCol="0" anchor="t"/>
            <a:lstStyle/>
            <a:p>
              <a:pPr algn="l">
                <a:lnSpc>
                  <a:spcPts val="2945"/>
                </a:lnSpc>
              </a:pPr>
              <a:r>
                <a:rPr lang="en-US" sz="1800" dirty="0">
                  <a:solidFill>
                    <a:srgbClr val="2A2742"/>
                  </a:solidFill>
                  <a:latin typeface="Roboto"/>
                  <a:ea typeface="Roboto"/>
                  <a:cs typeface="Roboto"/>
                  <a:sym typeface="Roboto"/>
                </a:rPr>
                <a:t>A brief introduction to Jal Shakti Data Portal, highlighting its mission to promote transparency and informed decision-making through open data access.</a:t>
              </a:r>
            </a:p>
          </p:txBody>
        </p:sp>
      </p:grpSp>
      <p:grpSp>
        <p:nvGrpSpPr>
          <p:cNvPr id="31" name="Group 31"/>
          <p:cNvGrpSpPr/>
          <p:nvPr/>
        </p:nvGrpSpPr>
        <p:grpSpPr>
          <a:xfrm>
            <a:off x="6471124" y="6030072"/>
            <a:ext cx="4571406" cy="2546513"/>
            <a:chOff x="0" y="0"/>
            <a:chExt cx="1203992" cy="670687"/>
          </a:xfrm>
        </p:grpSpPr>
        <p:sp>
          <p:nvSpPr>
            <p:cNvPr id="32" name="Freeform 32"/>
            <p:cNvSpPr/>
            <p:nvPr/>
          </p:nvSpPr>
          <p:spPr>
            <a:xfrm>
              <a:off x="0" y="0"/>
              <a:ext cx="1203992" cy="670687"/>
            </a:xfrm>
            <a:custGeom>
              <a:avLst/>
              <a:gdLst/>
              <a:ahLst/>
              <a:cxnLst/>
              <a:rect l="l" t="t" r="r" b="b"/>
              <a:pathLst>
                <a:path w="1203992" h="670687">
                  <a:moveTo>
                    <a:pt x="16936" y="0"/>
                  </a:moveTo>
                  <a:lnTo>
                    <a:pt x="1187056" y="0"/>
                  </a:lnTo>
                  <a:cubicBezTo>
                    <a:pt x="1196409" y="0"/>
                    <a:pt x="1203992" y="7582"/>
                    <a:pt x="1203992" y="16936"/>
                  </a:cubicBezTo>
                  <a:lnTo>
                    <a:pt x="1203992" y="653751"/>
                  </a:lnTo>
                  <a:cubicBezTo>
                    <a:pt x="1203992" y="658243"/>
                    <a:pt x="1202207" y="662550"/>
                    <a:pt x="1199031" y="665726"/>
                  </a:cubicBezTo>
                  <a:cubicBezTo>
                    <a:pt x="1195855" y="668902"/>
                    <a:pt x="1191548" y="670687"/>
                    <a:pt x="1187056" y="670687"/>
                  </a:cubicBezTo>
                  <a:lnTo>
                    <a:pt x="16936" y="670687"/>
                  </a:lnTo>
                  <a:cubicBezTo>
                    <a:pt x="7582" y="670687"/>
                    <a:pt x="0" y="663104"/>
                    <a:pt x="0" y="653751"/>
                  </a:cubicBezTo>
                  <a:lnTo>
                    <a:pt x="0" y="16936"/>
                  </a:lnTo>
                  <a:cubicBezTo>
                    <a:pt x="0" y="12444"/>
                    <a:pt x="1784" y="8136"/>
                    <a:pt x="4960" y="4960"/>
                  </a:cubicBezTo>
                  <a:cubicBezTo>
                    <a:pt x="8136" y="1784"/>
                    <a:pt x="12444" y="0"/>
                    <a:pt x="16936" y="0"/>
                  </a:cubicBezTo>
                  <a:close/>
                </a:path>
              </a:pathLst>
            </a:custGeom>
            <a:solidFill>
              <a:srgbClr val="000000">
                <a:alpha val="0"/>
              </a:srgbClr>
            </a:solidFill>
            <a:ln w="19050" cap="sq">
              <a:solidFill>
                <a:srgbClr val="074B82"/>
              </a:solidFill>
              <a:prstDash val="solid"/>
              <a:miter/>
            </a:ln>
          </p:spPr>
        </p:sp>
        <p:sp>
          <p:nvSpPr>
            <p:cNvPr id="33" name="TextBox 33"/>
            <p:cNvSpPr txBox="1"/>
            <p:nvPr/>
          </p:nvSpPr>
          <p:spPr>
            <a:xfrm>
              <a:off x="0" y="-38100"/>
              <a:ext cx="1203992" cy="708787"/>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6484877" y="6044533"/>
            <a:ext cx="4557653" cy="567308"/>
            <a:chOff x="0" y="0"/>
            <a:chExt cx="1200369" cy="149415"/>
          </a:xfrm>
        </p:grpSpPr>
        <p:sp>
          <p:nvSpPr>
            <p:cNvPr id="35" name="Freeform 35"/>
            <p:cNvSpPr/>
            <p:nvPr/>
          </p:nvSpPr>
          <p:spPr>
            <a:xfrm>
              <a:off x="0" y="0"/>
              <a:ext cx="1200369" cy="149415"/>
            </a:xfrm>
            <a:custGeom>
              <a:avLst/>
              <a:gdLst/>
              <a:ahLst/>
              <a:cxnLst/>
              <a:rect l="l" t="t" r="r" b="b"/>
              <a:pathLst>
                <a:path w="1200369" h="149415">
                  <a:moveTo>
                    <a:pt x="20384" y="0"/>
                  </a:moveTo>
                  <a:lnTo>
                    <a:pt x="1179986" y="0"/>
                  </a:lnTo>
                  <a:cubicBezTo>
                    <a:pt x="1191243" y="0"/>
                    <a:pt x="1200369" y="9126"/>
                    <a:pt x="1200369" y="20384"/>
                  </a:cubicBezTo>
                  <a:lnTo>
                    <a:pt x="1200369" y="129031"/>
                  </a:lnTo>
                  <a:cubicBezTo>
                    <a:pt x="1200369" y="140288"/>
                    <a:pt x="1191243" y="149415"/>
                    <a:pt x="1179986" y="149415"/>
                  </a:cubicBezTo>
                  <a:lnTo>
                    <a:pt x="20384" y="149415"/>
                  </a:lnTo>
                  <a:cubicBezTo>
                    <a:pt x="9126" y="149415"/>
                    <a:pt x="0" y="140288"/>
                    <a:pt x="0" y="129031"/>
                  </a:cubicBezTo>
                  <a:lnTo>
                    <a:pt x="0" y="20384"/>
                  </a:lnTo>
                  <a:cubicBezTo>
                    <a:pt x="0" y="9126"/>
                    <a:pt x="9126" y="0"/>
                    <a:pt x="20384" y="0"/>
                  </a:cubicBezTo>
                  <a:close/>
                </a:path>
              </a:pathLst>
            </a:custGeom>
            <a:solidFill>
              <a:srgbClr val="03ADEF"/>
            </a:solidFill>
          </p:spPr>
        </p:sp>
        <p:sp>
          <p:nvSpPr>
            <p:cNvPr id="36" name="TextBox 36"/>
            <p:cNvSpPr txBox="1"/>
            <p:nvPr/>
          </p:nvSpPr>
          <p:spPr>
            <a:xfrm>
              <a:off x="0" y="-38100"/>
              <a:ext cx="1200369" cy="187515"/>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6628287" y="6738810"/>
            <a:ext cx="4414242" cy="1693218"/>
            <a:chOff x="0" y="0"/>
            <a:chExt cx="5885657" cy="2257623"/>
          </a:xfrm>
        </p:grpSpPr>
        <p:sp>
          <p:nvSpPr>
            <p:cNvPr id="38" name="Freeform 38"/>
            <p:cNvSpPr/>
            <p:nvPr/>
          </p:nvSpPr>
          <p:spPr>
            <a:xfrm>
              <a:off x="0" y="0"/>
              <a:ext cx="5885657" cy="2257623"/>
            </a:xfrm>
            <a:custGeom>
              <a:avLst/>
              <a:gdLst/>
              <a:ahLst/>
              <a:cxnLst/>
              <a:rect l="l" t="t" r="r" b="b"/>
              <a:pathLst>
                <a:path w="5885657" h="2257623">
                  <a:moveTo>
                    <a:pt x="0" y="0"/>
                  </a:moveTo>
                  <a:lnTo>
                    <a:pt x="5885657" y="0"/>
                  </a:lnTo>
                  <a:lnTo>
                    <a:pt x="5885657" y="2257623"/>
                  </a:lnTo>
                  <a:lnTo>
                    <a:pt x="0" y="2257623"/>
                  </a:lnTo>
                  <a:close/>
                </a:path>
              </a:pathLst>
            </a:custGeom>
            <a:solidFill>
              <a:srgbClr val="000000">
                <a:alpha val="0"/>
              </a:srgbClr>
            </a:solidFill>
          </p:spPr>
        </p:sp>
        <p:sp>
          <p:nvSpPr>
            <p:cNvPr id="39" name="TextBox 39"/>
            <p:cNvSpPr txBox="1"/>
            <p:nvPr/>
          </p:nvSpPr>
          <p:spPr>
            <a:xfrm>
              <a:off x="0" y="-85725"/>
              <a:ext cx="5885657" cy="2343348"/>
            </a:xfrm>
            <a:prstGeom prst="rect">
              <a:avLst/>
            </a:prstGeom>
          </p:spPr>
          <p:txBody>
            <a:bodyPr lIns="0" tIns="0" rIns="0" bIns="0" rtlCol="0" anchor="t"/>
            <a:lstStyle/>
            <a:p>
              <a:pPr algn="l">
                <a:lnSpc>
                  <a:spcPts val="2945"/>
                </a:lnSpc>
              </a:pPr>
              <a:r>
                <a:rPr lang="en-US" sz="1800" dirty="0">
                  <a:solidFill>
                    <a:srgbClr val="2A2742"/>
                  </a:solidFill>
                  <a:latin typeface="Roboto"/>
                  <a:ea typeface="Roboto"/>
                  <a:cs typeface="Roboto"/>
                  <a:sym typeface="Roboto"/>
                </a:rPr>
                <a:t>Advanced search bar to find datasets by keywords, topics. </a:t>
              </a:r>
            </a:p>
          </p:txBody>
        </p:sp>
      </p:grpSp>
      <p:grpSp>
        <p:nvGrpSpPr>
          <p:cNvPr id="40" name="Group 40"/>
          <p:cNvGrpSpPr/>
          <p:nvPr/>
        </p:nvGrpSpPr>
        <p:grpSpPr>
          <a:xfrm>
            <a:off x="6484877" y="6035008"/>
            <a:ext cx="601204" cy="576833"/>
            <a:chOff x="0" y="0"/>
            <a:chExt cx="801605" cy="769111"/>
          </a:xfrm>
        </p:grpSpPr>
        <p:sp>
          <p:nvSpPr>
            <p:cNvPr id="41" name="Freeform 41"/>
            <p:cNvSpPr/>
            <p:nvPr/>
          </p:nvSpPr>
          <p:spPr>
            <a:xfrm>
              <a:off x="6208" y="5956"/>
              <a:ext cx="789283" cy="757288"/>
            </a:xfrm>
            <a:custGeom>
              <a:avLst/>
              <a:gdLst/>
              <a:ahLst/>
              <a:cxnLst/>
              <a:rect l="l" t="t" r="r" b="b"/>
              <a:pathLst>
                <a:path w="789283" h="757288">
                  <a:moveTo>
                    <a:pt x="0" y="141404"/>
                  </a:moveTo>
                  <a:cubicBezTo>
                    <a:pt x="0" y="63257"/>
                    <a:pt x="65929" y="0"/>
                    <a:pt x="147377" y="0"/>
                  </a:cubicBezTo>
                  <a:lnTo>
                    <a:pt x="641905" y="0"/>
                  </a:lnTo>
                  <a:cubicBezTo>
                    <a:pt x="723230" y="0"/>
                    <a:pt x="789283" y="63257"/>
                    <a:pt x="789283" y="141404"/>
                  </a:cubicBezTo>
                  <a:lnTo>
                    <a:pt x="789283" y="615885"/>
                  </a:lnTo>
                  <a:cubicBezTo>
                    <a:pt x="789283" y="693913"/>
                    <a:pt x="723354" y="757289"/>
                    <a:pt x="641905" y="757289"/>
                  </a:cubicBezTo>
                  <a:lnTo>
                    <a:pt x="147377" y="757289"/>
                  </a:lnTo>
                  <a:cubicBezTo>
                    <a:pt x="65929" y="757170"/>
                    <a:pt x="0" y="693913"/>
                    <a:pt x="0" y="615885"/>
                  </a:cubicBezTo>
                  <a:close/>
                </a:path>
              </a:pathLst>
            </a:custGeom>
            <a:solidFill>
              <a:srgbClr val="074B82"/>
            </a:solidFill>
          </p:spPr>
        </p:sp>
        <p:sp>
          <p:nvSpPr>
            <p:cNvPr id="42" name="Freeform 42"/>
            <p:cNvSpPr/>
            <p:nvPr/>
          </p:nvSpPr>
          <p:spPr>
            <a:xfrm>
              <a:off x="0" y="0"/>
              <a:ext cx="801701" cy="769207"/>
            </a:xfrm>
            <a:custGeom>
              <a:avLst/>
              <a:gdLst/>
              <a:ahLst/>
              <a:cxnLst/>
              <a:rect l="l" t="t" r="r" b="b"/>
              <a:pathLst>
                <a:path w="801701" h="769207">
                  <a:moveTo>
                    <a:pt x="0" y="147360"/>
                  </a:moveTo>
                  <a:cubicBezTo>
                    <a:pt x="0" y="65996"/>
                    <a:pt x="68784" y="0"/>
                    <a:pt x="153585" y="0"/>
                  </a:cubicBezTo>
                  <a:lnTo>
                    <a:pt x="648113" y="0"/>
                  </a:lnTo>
                  <a:lnTo>
                    <a:pt x="648113" y="5956"/>
                  </a:lnTo>
                  <a:lnTo>
                    <a:pt x="648113" y="0"/>
                  </a:lnTo>
                  <a:lnTo>
                    <a:pt x="648113" y="5956"/>
                  </a:lnTo>
                  <a:lnTo>
                    <a:pt x="648113" y="0"/>
                  </a:lnTo>
                  <a:cubicBezTo>
                    <a:pt x="732914" y="0"/>
                    <a:pt x="801701" y="65996"/>
                    <a:pt x="801701" y="147360"/>
                  </a:cubicBezTo>
                  <a:lnTo>
                    <a:pt x="795491" y="147360"/>
                  </a:lnTo>
                  <a:lnTo>
                    <a:pt x="801701" y="147360"/>
                  </a:lnTo>
                  <a:lnTo>
                    <a:pt x="801701" y="621841"/>
                  </a:lnTo>
                  <a:lnTo>
                    <a:pt x="795491" y="621841"/>
                  </a:lnTo>
                  <a:lnTo>
                    <a:pt x="801701" y="621841"/>
                  </a:lnTo>
                  <a:cubicBezTo>
                    <a:pt x="801701" y="703205"/>
                    <a:pt x="732914" y="769207"/>
                    <a:pt x="648113" y="769207"/>
                  </a:cubicBezTo>
                  <a:lnTo>
                    <a:pt x="648113" y="763245"/>
                  </a:lnTo>
                  <a:lnTo>
                    <a:pt x="648113" y="769207"/>
                  </a:lnTo>
                  <a:lnTo>
                    <a:pt x="153585" y="769207"/>
                  </a:lnTo>
                  <a:lnTo>
                    <a:pt x="153585" y="763245"/>
                  </a:lnTo>
                  <a:lnTo>
                    <a:pt x="153585" y="769207"/>
                  </a:lnTo>
                  <a:cubicBezTo>
                    <a:pt x="68784" y="769082"/>
                    <a:pt x="0" y="703205"/>
                    <a:pt x="0" y="621841"/>
                  </a:cubicBezTo>
                  <a:lnTo>
                    <a:pt x="0" y="147360"/>
                  </a:lnTo>
                  <a:lnTo>
                    <a:pt x="6208" y="147360"/>
                  </a:lnTo>
                  <a:lnTo>
                    <a:pt x="0" y="147360"/>
                  </a:lnTo>
                  <a:moveTo>
                    <a:pt x="12416" y="147360"/>
                  </a:moveTo>
                  <a:lnTo>
                    <a:pt x="12416" y="621841"/>
                  </a:lnTo>
                  <a:lnTo>
                    <a:pt x="6208" y="621841"/>
                  </a:lnTo>
                  <a:lnTo>
                    <a:pt x="12416" y="621841"/>
                  </a:lnTo>
                  <a:cubicBezTo>
                    <a:pt x="12416" y="696653"/>
                    <a:pt x="75613" y="757288"/>
                    <a:pt x="153585" y="757288"/>
                  </a:cubicBezTo>
                  <a:lnTo>
                    <a:pt x="648113" y="757288"/>
                  </a:lnTo>
                  <a:cubicBezTo>
                    <a:pt x="726086" y="757288"/>
                    <a:pt x="789283" y="696653"/>
                    <a:pt x="789283" y="621841"/>
                  </a:cubicBezTo>
                  <a:lnTo>
                    <a:pt x="789283" y="147360"/>
                  </a:lnTo>
                  <a:cubicBezTo>
                    <a:pt x="789159" y="72548"/>
                    <a:pt x="725961" y="11913"/>
                    <a:pt x="648113" y="11913"/>
                  </a:cubicBezTo>
                  <a:lnTo>
                    <a:pt x="153585" y="11913"/>
                  </a:lnTo>
                  <a:lnTo>
                    <a:pt x="153585" y="5956"/>
                  </a:lnTo>
                  <a:lnTo>
                    <a:pt x="153585" y="11913"/>
                  </a:lnTo>
                  <a:cubicBezTo>
                    <a:pt x="75613" y="11913"/>
                    <a:pt x="12416" y="72548"/>
                    <a:pt x="12416" y="147360"/>
                  </a:cubicBezTo>
                  <a:close/>
                </a:path>
              </a:pathLst>
            </a:custGeom>
            <a:solidFill>
              <a:srgbClr val="074B82"/>
            </a:solidFill>
          </p:spPr>
        </p:sp>
      </p:grpSp>
      <p:grpSp>
        <p:nvGrpSpPr>
          <p:cNvPr id="43" name="Group 43"/>
          <p:cNvGrpSpPr/>
          <p:nvPr/>
        </p:nvGrpSpPr>
        <p:grpSpPr>
          <a:xfrm>
            <a:off x="6560632" y="6035008"/>
            <a:ext cx="403622" cy="504528"/>
            <a:chOff x="0" y="0"/>
            <a:chExt cx="538163" cy="672703"/>
          </a:xfrm>
        </p:grpSpPr>
        <p:sp>
          <p:nvSpPr>
            <p:cNvPr id="44" name="Freeform 44"/>
            <p:cNvSpPr/>
            <p:nvPr/>
          </p:nvSpPr>
          <p:spPr>
            <a:xfrm>
              <a:off x="0" y="0"/>
              <a:ext cx="538163" cy="672703"/>
            </a:xfrm>
            <a:custGeom>
              <a:avLst/>
              <a:gdLst/>
              <a:ahLst/>
              <a:cxnLst/>
              <a:rect l="l" t="t" r="r" b="b"/>
              <a:pathLst>
                <a:path w="538163" h="672703">
                  <a:moveTo>
                    <a:pt x="0" y="0"/>
                  </a:moveTo>
                  <a:lnTo>
                    <a:pt x="538163" y="0"/>
                  </a:lnTo>
                  <a:lnTo>
                    <a:pt x="538163" y="672703"/>
                  </a:lnTo>
                  <a:lnTo>
                    <a:pt x="0" y="672703"/>
                  </a:lnTo>
                  <a:close/>
                </a:path>
              </a:pathLst>
            </a:custGeom>
            <a:solidFill>
              <a:srgbClr val="000000">
                <a:alpha val="0"/>
              </a:srgbClr>
            </a:solidFill>
          </p:spPr>
        </p:sp>
        <p:sp>
          <p:nvSpPr>
            <p:cNvPr id="45" name="TextBox 45"/>
            <p:cNvSpPr txBox="1"/>
            <p:nvPr/>
          </p:nvSpPr>
          <p:spPr>
            <a:xfrm>
              <a:off x="0" y="38100"/>
              <a:ext cx="538163" cy="634603"/>
            </a:xfrm>
            <a:prstGeom prst="rect">
              <a:avLst/>
            </a:prstGeom>
          </p:spPr>
          <p:txBody>
            <a:bodyPr lIns="0" tIns="0" rIns="0" bIns="0" rtlCol="0" anchor="t"/>
            <a:lstStyle/>
            <a:p>
              <a:pPr algn="ctr">
                <a:lnSpc>
                  <a:spcPts val="3125"/>
                </a:lnSpc>
              </a:pPr>
              <a:r>
                <a:rPr lang="en-US" sz="3125" b="1">
                  <a:solidFill>
                    <a:srgbClr val="FFFFFF"/>
                  </a:solidFill>
                  <a:latin typeface="Arimo Bold"/>
                  <a:ea typeface="Arimo Bold"/>
                  <a:cs typeface="Arimo Bold"/>
                  <a:sym typeface="Arimo Bold"/>
                </a:rPr>
                <a:t>2</a:t>
              </a:r>
            </a:p>
          </p:txBody>
        </p:sp>
      </p:grpSp>
      <p:grpSp>
        <p:nvGrpSpPr>
          <p:cNvPr id="46" name="Group 46"/>
          <p:cNvGrpSpPr/>
          <p:nvPr/>
        </p:nvGrpSpPr>
        <p:grpSpPr>
          <a:xfrm>
            <a:off x="7373849" y="6098398"/>
            <a:ext cx="3363515" cy="459578"/>
            <a:chOff x="0" y="0"/>
            <a:chExt cx="4484687" cy="612771"/>
          </a:xfrm>
        </p:grpSpPr>
        <p:sp>
          <p:nvSpPr>
            <p:cNvPr id="47" name="Freeform 47"/>
            <p:cNvSpPr/>
            <p:nvPr/>
          </p:nvSpPr>
          <p:spPr>
            <a:xfrm>
              <a:off x="0" y="0"/>
              <a:ext cx="4484687" cy="612771"/>
            </a:xfrm>
            <a:custGeom>
              <a:avLst/>
              <a:gdLst/>
              <a:ahLst/>
              <a:cxnLst/>
              <a:rect l="l" t="t" r="r" b="b"/>
              <a:pathLst>
                <a:path w="4484687" h="612771">
                  <a:moveTo>
                    <a:pt x="0" y="0"/>
                  </a:moveTo>
                  <a:lnTo>
                    <a:pt x="4484687" y="0"/>
                  </a:lnTo>
                  <a:lnTo>
                    <a:pt x="4484687" y="612771"/>
                  </a:lnTo>
                  <a:lnTo>
                    <a:pt x="0" y="612771"/>
                  </a:lnTo>
                  <a:close/>
                </a:path>
              </a:pathLst>
            </a:custGeom>
            <a:solidFill>
              <a:srgbClr val="000000">
                <a:alpha val="0"/>
              </a:srgbClr>
            </a:solidFill>
          </p:spPr>
        </p:sp>
        <p:sp>
          <p:nvSpPr>
            <p:cNvPr id="48" name="TextBox 48"/>
            <p:cNvSpPr txBox="1"/>
            <p:nvPr/>
          </p:nvSpPr>
          <p:spPr>
            <a:xfrm>
              <a:off x="0" y="-19050"/>
              <a:ext cx="4484687" cy="631821"/>
            </a:xfrm>
            <a:prstGeom prst="rect">
              <a:avLst/>
            </a:prstGeom>
          </p:spPr>
          <p:txBody>
            <a:bodyPr lIns="0" tIns="0" rIns="0" bIns="0" rtlCol="0" anchor="t"/>
            <a:lstStyle/>
            <a:p>
              <a:pPr algn="l">
                <a:lnSpc>
                  <a:spcPts val="2971"/>
                </a:lnSpc>
              </a:pPr>
              <a:r>
                <a:rPr lang="en-US" sz="2400" b="1">
                  <a:solidFill>
                    <a:srgbClr val="FFFFFF"/>
                  </a:solidFill>
                  <a:latin typeface="Roboto Bold"/>
                  <a:ea typeface="Roboto Bold"/>
                  <a:cs typeface="Roboto Bold"/>
                  <a:sym typeface="Roboto Bold"/>
                </a:rPr>
                <a:t>Search and Filter</a:t>
              </a:r>
            </a:p>
          </p:txBody>
        </p:sp>
      </p:grpSp>
      <p:grpSp>
        <p:nvGrpSpPr>
          <p:cNvPr id="49" name="Group 49"/>
          <p:cNvGrpSpPr/>
          <p:nvPr/>
        </p:nvGrpSpPr>
        <p:grpSpPr>
          <a:xfrm>
            <a:off x="11433055" y="6006260"/>
            <a:ext cx="4571406" cy="2546513"/>
            <a:chOff x="0" y="0"/>
            <a:chExt cx="1203992" cy="670687"/>
          </a:xfrm>
        </p:grpSpPr>
        <p:sp>
          <p:nvSpPr>
            <p:cNvPr id="50" name="Freeform 50"/>
            <p:cNvSpPr/>
            <p:nvPr/>
          </p:nvSpPr>
          <p:spPr>
            <a:xfrm>
              <a:off x="0" y="0"/>
              <a:ext cx="1203992" cy="670687"/>
            </a:xfrm>
            <a:custGeom>
              <a:avLst/>
              <a:gdLst/>
              <a:ahLst/>
              <a:cxnLst/>
              <a:rect l="l" t="t" r="r" b="b"/>
              <a:pathLst>
                <a:path w="1203992" h="670687">
                  <a:moveTo>
                    <a:pt x="16936" y="0"/>
                  </a:moveTo>
                  <a:lnTo>
                    <a:pt x="1187056" y="0"/>
                  </a:lnTo>
                  <a:cubicBezTo>
                    <a:pt x="1196409" y="0"/>
                    <a:pt x="1203992" y="7582"/>
                    <a:pt x="1203992" y="16936"/>
                  </a:cubicBezTo>
                  <a:lnTo>
                    <a:pt x="1203992" y="653751"/>
                  </a:lnTo>
                  <a:cubicBezTo>
                    <a:pt x="1203992" y="658243"/>
                    <a:pt x="1202207" y="662550"/>
                    <a:pt x="1199031" y="665726"/>
                  </a:cubicBezTo>
                  <a:cubicBezTo>
                    <a:pt x="1195855" y="668902"/>
                    <a:pt x="1191548" y="670687"/>
                    <a:pt x="1187056" y="670687"/>
                  </a:cubicBezTo>
                  <a:lnTo>
                    <a:pt x="16936" y="670687"/>
                  </a:lnTo>
                  <a:cubicBezTo>
                    <a:pt x="7582" y="670687"/>
                    <a:pt x="0" y="663104"/>
                    <a:pt x="0" y="653751"/>
                  </a:cubicBezTo>
                  <a:lnTo>
                    <a:pt x="0" y="16936"/>
                  </a:lnTo>
                  <a:cubicBezTo>
                    <a:pt x="0" y="12444"/>
                    <a:pt x="1784" y="8136"/>
                    <a:pt x="4960" y="4960"/>
                  </a:cubicBezTo>
                  <a:cubicBezTo>
                    <a:pt x="8136" y="1784"/>
                    <a:pt x="12444" y="0"/>
                    <a:pt x="16936" y="0"/>
                  </a:cubicBezTo>
                  <a:close/>
                </a:path>
              </a:pathLst>
            </a:custGeom>
            <a:solidFill>
              <a:srgbClr val="000000">
                <a:alpha val="0"/>
              </a:srgbClr>
            </a:solidFill>
            <a:ln w="19050" cap="sq">
              <a:solidFill>
                <a:srgbClr val="074B82"/>
              </a:solidFill>
              <a:prstDash val="solid"/>
              <a:miter/>
            </a:ln>
          </p:spPr>
        </p:sp>
        <p:sp>
          <p:nvSpPr>
            <p:cNvPr id="51" name="TextBox 51"/>
            <p:cNvSpPr txBox="1"/>
            <p:nvPr/>
          </p:nvSpPr>
          <p:spPr>
            <a:xfrm>
              <a:off x="0" y="-38100"/>
              <a:ext cx="1203992" cy="708787"/>
            </a:xfrm>
            <a:prstGeom prst="rect">
              <a:avLst/>
            </a:prstGeom>
          </p:spPr>
          <p:txBody>
            <a:bodyPr lIns="50800" tIns="50800" rIns="50800" bIns="50800" rtlCol="0" anchor="ctr"/>
            <a:lstStyle/>
            <a:p>
              <a:pPr algn="ctr">
                <a:lnSpc>
                  <a:spcPts val="2659"/>
                </a:lnSpc>
              </a:pPr>
              <a:endParaRPr/>
            </a:p>
          </p:txBody>
        </p:sp>
      </p:grpSp>
      <p:grpSp>
        <p:nvGrpSpPr>
          <p:cNvPr id="52" name="Group 52"/>
          <p:cNvGrpSpPr/>
          <p:nvPr/>
        </p:nvGrpSpPr>
        <p:grpSpPr>
          <a:xfrm>
            <a:off x="11446809" y="6020720"/>
            <a:ext cx="4557653" cy="567308"/>
            <a:chOff x="0" y="0"/>
            <a:chExt cx="1200369" cy="149415"/>
          </a:xfrm>
        </p:grpSpPr>
        <p:sp>
          <p:nvSpPr>
            <p:cNvPr id="53" name="Freeform 53"/>
            <p:cNvSpPr/>
            <p:nvPr/>
          </p:nvSpPr>
          <p:spPr>
            <a:xfrm>
              <a:off x="0" y="0"/>
              <a:ext cx="1200369" cy="149415"/>
            </a:xfrm>
            <a:custGeom>
              <a:avLst/>
              <a:gdLst/>
              <a:ahLst/>
              <a:cxnLst/>
              <a:rect l="l" t="t" r="r" b="b"/>
              <a:pathLst>
                <a:path w="1200369" h="149415">
                  <a:moveTo>
                    <a:pt x="20384" y="0"/>
                  </a:moveTo>
                  <a:lnTo>
                    <a:pt x="1179986" y="0"/>
                  </a:lnTo>
                  <a:cubicBezTo>
                    <a:pt x="1191243" y="0"/>
                    <a:pt x="1200369" y="9126"/>
                    <a:pt x="1200369" y="20384"/>
                  </a:cubicBezTo>
                  <a:lnTo>
                    <a:pt x="1200369" y="129031"/>
                  </a:lnTo>
                  <a:cubicBezTo>
                    <a:pt x="1200369" y="140288"/>
                    <a:pt x="1191243" y="149415"/>
                    <a:pt x="1179986" y="149415"/>
                  </a:cubicBezTo>
                  <a:lnTo>
                    <a:pt x="20384" y="149415"/>
                  </a:lnTo>
                  <a:cubicBezTo>
                    <a:pt x="9126" y="149415"/>
                    <a:pt x="0" y="140288"/>
                    <a:pt x="0" y="129031"/>
                  </a:cubicBezTo>
                  <a:lnTo>
                    <a:pt x="0" y="20384"/>
                  </a:lnTo>
                  <a:cubicBezTo>
                    <a:pt x="0" y="9126"/>
                    <a:pt x="9126" y="0"/>
                    <a:pt x="20384" y="0"/>
                  </a:cubicBezTo>
                  <a:close/>
                </a:path>
              </a:pathLst>
            </a:custGeom>
            <a:solidFill>
              <a:srgbClr val="03ADEF"/>
            </a:solidFill>
          </p:spPr>
        </p:sp>
        <p:sp>
          <p:nvSpPr>
            <p:cNvPr id="54" name="TextBox 54"/>
            <p:cNvSpPr txBox="1"/>
            <p:nvPr/>
          </p:nvSpPr>
          <p:spPr>
            <a:xfrm>
              <a:off x="0" y="-38100"/>
              <a:ext cx="1200369" cy="187515"/>
            </a:xfrm>
            <a:prstGeom prst="rect">
              <a:avLst/>
            </a:prstGeom>
          </p:spPr>
          <p:txBody>
            <a:bodyPr lIns="50800" tIns="50800" rIns="50800" bIns="50800" rtlCol="0" anchor="ctr"/>
            <a:lstStyle/>
            <a:p>
              <a:pPr algn="ctr">
                <a:lnSpc>
                  <a:spcPts val="2659"/>
                </a:lnSpc>
              </a:pPr>
              <a:endParaRPr/>
            </a:p>
          </p:txBody>
        </p:sp>
      </p:grpSp>
      <p:grpSp>
        <p:nvGrpSpPr>
          <p:cNvPr id="55" name="Group 55"/>
          <p:cNvGrpSpPr/>
          <p:nvPr/>
        </p:nvGrpSpPr>
        <p:grpSpPr>
          <a:xfrm>
            <a:off x="11433055" y="6015946"/>
            <a:ext cx="614957" cy="572083"/>
            <a:chOff x="0" y="0"/>
            <a:chExt cx="819943" cy="762777"/>
          </a:xfrm>
        </p:grpSpPr>
        <p:sp>
          <p:nvSpPr>
            <p:cNvPr id="56" name="Freeform 56"/>
            <p:cNvSpPr/>
            <p:nvPr/>
          </p:nvSpPr>
          <p:spPr>
            <a:xfrm>
              <a:off x="6350" y="5907"/>
              <a:ext cx="807339" cy="751052"/>
            </a:xfrm>
            <a:custGeom>
              <a:avLst/>
              <a:gdLst/>
              <a:ahLst/>
              <a:cxnLst/>
              <a:rect l="l" t="t" r="r" b="b"/>
              <a:pathLst>
                <a:path w="807339" h="751052">
                  <a:moveTo>
                    <a:pt x="0" y="140239"/>
                  </a:moveTo>
                  <a:cubicBezTo>
                    <a:pt x="0" y="62736"/>
                    <a:pt x="67437" y="0"/>
                    <a:pt x="150749" y="0"/>
                  </a:cubicBezTo>
                  <a:lnTo>
                    <a:pt x="656590" y="0"/>
                  </a:lnTo>
                  <a:cubicBezTo>
                    <a:pt x="739775" y="0"/>
                    <a:pt x="807339" y="62736"/>
                    <a:pt x="807339" y="140239"/>
                  </a:cubicBezTo>
                  <a:lnTo>
                    <a:pt x="807339" y="610813"/>
                  </a:lnTo>
                  <a:cubicBezTo>
                    <a:pt x="807339" y="688199"/>
                    <a:pt x="739902" y="751052"/>
                    <a:pt x="656590" y="751052"/>
                  </a:cubicBezTo>
                  <a:lnTo>
                    <a:pt x="150749" y="751052"/>
                  </a:lnTo>
                  <a:cubicBezTo>
                    <a:pt x="67437" y="750934"/>
                    <a:pt x="0" y="688199"/>
                    <a:pt x="0" y="610813"/>
                  </a:cubicBezTo>
                  <a:close/>
                </a:path>
              </a:pathLst>
            </a:custGeom>
            <a:solidFill>
              <a:srgbClr val="074B82"/>
            </a:solidFill>
          </p:spPr>
        </p:sp>
        <p:sp>
          <p:nvSpPr>
            <p:cNvPr id="57" name="Freeform 57"/>
            <p:cNvSpPr/>
            <p:nvPr/>
          </p:nvSpPr>
          <p:spPr>
            <a:xfrm>
              <a:off x="0" y="0"/>
              <a:ext cx="820039" cy="762873"/>
            </a:xfrm>
            <a:custGeom>
              <a:avLst/>
              <a:gdLst/>
              <a:ahLst/>
              <a:cxnLst/>
              <a:rect l="l" t="t" r="r" b="b"/>
              <a:pathLst>
                <a:path w="820039" h="762873">
                  <a:moveTo>
                    <a:pt x="0" y="146146"/>
                  </a:moveTo>
                  <a:cubicBezTo>
                    <a:pt x="0" y="65453"/>
                    <a:pt x="70358" y="0"/>
                    <a:pt x="157099" y="0"/>
                  </a:cubicBezTo>
                  <a:lnTo>
                    <a:pt x="662940" y="0"/>
                  </a:lnTo>
                  <a:lnTo>
                    <a:pt x="662940" y="5907"/>
                  </a:lnTo>
                  <a:lnTo>
                    <a:pt x="662940" y="0"/>
                  </a:lnTo>
                  <a:lnTo>
                    <a:pt x="662940" y="5907"/>
                  </a:lnTo>
                  <a:lnTo>
                    <a:pt x="662940" y="0"/>
                  </a:lnTo>
                  <a:cubicBezTo>
                    <a:pt x="749681" y="0"/>
                    <a:pt x="820039" y="65453"/>
                    <a:pt x="820039" y="146146"/>
                  </a:cubicBezTo>
                  <a:lnTo>
                    <a:pt x="813689" y="146146"/>
                  </a:lnTo>
                  <a:lnTo>
                    <a:pt x="820039" y="146146"/>
                  </a:lnTo>
                  <a:lnTo>
                    <a:pt x="820039" y="616720"/>
                  </a:lnTo>
                  <a:lnTo>
                    <a:pt x="813689" y="616720"/>
                  </a:lnTo>
                  <a:lnTo>
                    <a:pt x="820039" y="616720"/>
                  </a:lnTo>
                  <a:cubicBezTo>
                    <a:pt x="820039" y="697414"/>
                    <a:pt x="749681" y="762873"/>
                    <a:pt x="662940" y="762873"/>
                  </a:cubicBezTo>
                  <a:lnTo>
                    <a:pt x="662940" y="756959"/>
                  </a:lnTo>
                  <a:lnTo>
                    <a:pt x="662940" y="762873"/>
                  </a:lnTo>
                  <a:lnTo>
                    <a:pt x="157099" y="762873"/>
                  </a:lnTo>
                  <a:lnTo>
                    <a:pt x="157099" y="756959"/>
                  </a:lnTo>
                  <a:lnTo>
                    <a:pt x="157099" y="762873"/>
                  </a:lnTo>
                  <a:cubicBezTo>
                    <a:pt x="70358" y="762748"/>
                    <a:pt x="0" y="697414"/>
                    <a:pt x="0" y="616720"/>
                  </a:cubicBezTo>
                  <a:lnTo>
                    <a:pt x="0" y="146146"/>
                  </a:lnTo>
                  <a:lnTo>
                    <a:pt x="6350" y="146146"/>
                  </a:lnTo>
                  <a:lnTo>
                    <a:pt x="0" y="146146"/>
                  </a:lnTo>
                  <a:moveTo>
                    <a:pt x="12700" y="146146"/>
                  </a:moveTo>
                  <a:lnTo>
                    <a:pt x="12700" y="616720"/>
                  </a:lnTo>
                  <a:lnTo>
                    <a:pt x="6350" y="616720"/>
                  </a:lnTo>
                  <a:lnTo>
                    <a:pt x="12700" y="616720"/>
                  </a:lnTo>
                  <a:cubicBezTo>
                    <a:pt x="12700" y="690916"/>
                    <a:pt x="77343" y="751052"/>
                    <a:pt x="157099" y="751052"/>
                  </a:cubicBezTo>
                  <a:lnTo>
                    <a:pt x="662940" y="751052"/>
                  </a:lnTo>
                  <a:cubicBezTo>
                    <a:pt x="742696" y="751052"/>
                    <a:pt x="807339" y="690916"/>
                    <a:pt x="807339" y="616720"/>
                  </a:cubicBezTo>
                  <a:lnTo>
                    <a:pt x="807339" y="146146"/>
                  </a:lnTo>
                  <a:cubicBezTo>
                    <a:pt x="807212" y="71951"/>
                    <a:pt x="742569" y="11815"/>
                    <a:pt x="662940" y="11815"/>
                  </a:cubicBezTo>
                  <a:lnTo>
                    <a:pt x="157099" y="11815"/>
                  </a:lnTo>
                  <a:lnTo>
                    <a:pt x="157099" y="5907"/>
                  </a:lnTo>
                  <a:lnTo>
                    <a:pt x="157099" y="11815"/>
                  </a:lnTo>
                  <a:cubicBezTo>
                    <a:pt x="77343" y="11815"/>
                    <a:pt x="12700" y="71951"/>
                    <a:pt x="12700" y="146146"/>
                  </a:cubicBezTo>
                  <a:close/>
                </a:path>
              </a:pathLst>
            </a:custGeom>
            <a:solidFill>
              <a:srgbClr val="074B82"/>
            </a:solidFill>
          </p:spPr>
        </p:sp>
      </p:grpSp>
      <p:grpSp>
        <p:nvGrpSpPr>
          <p:cNvPr id="58" name="Group 58"/>
          <p:cNvGrpSpPr/>
          <p:nvPr/>
        </p:nvGrpSpPr>
        <p:grpSpPr>
          <a:xfrm>
            <a:off x="11538722" y="5981700"/>
            <a:ext cx="403622" cy="504528"/>
            <a:chOff x="0" y="0"/>
            <a:chExt cx="538163" cy="672703"/>
          </a:xfrm>
        </p:grpSpPr>
        <p:sp>
          <p:nvSpPr>
            <p:cNvPr id="59" name="Freeform 59"/>
            <p:cNvSpPr/>
            <p:nvPr/>
          </p:nvSpPr>
          <p:spPr>
            <a:xfrm>
              <a:off x="0" y="0"/>
              <a:ext cx="538163" cy="672703"/>
            </a:xfrm>
            <a:custGeom>
              <a:avLst/>
              <a:gdLst/>
              <a:ahLst/>
              <a:cxnLst/>
              <a:rect l="l" t="t" r="r" b="b"/>
              <a:pathLst>
                <a:path w="538163" h="672703">
                  <a:moveTo>
                    <a:pt x="0" y="0"/>
                  </a:moveTo>
                  <a:lnTo>
                    <a:pt x="538163" y="0"/>
                  </a:lnTo>
                  <a:lnTo>
                    <a:pt x="538163" y="672703"/>
                  </a:lnTo>
                  <a:lnTo>
                    <a:pt x="0" y="672703"/>
                  </a:lnTo>
                  <a:close/>
                </a:path>
              </a:pathLst>
            </a:custGeom>
            <a:solidFill>
              <a:srgbClr val="000000">
                <a:alpha val="0"/>
              </a:srgbClr>
            </a:solidFill>
          </p:spPr>
        </p:sp>
        <p:sp>
          <p:nvSpPr>
            <p:cNvPr id="60" name="TextBox 60"/>
            <p:cNvSpPr txBox="1"/>
            <p:nvPr/>
          </p:nvSpPr>
          <p:spPr>
            <a:xfrm>
              <a:off x="0" y="38100"/>
              <a:ext cx="538163" cy="634603"/>
            </a:xfrm>
            <a:prstGeom prst="rect">
              <a:avLst/>
            </a:prstGeom>
          </p:spPr>
          <p:txBody>
            <a:bodyPr lIns="0" tIns="0" rIns="0" bIns="0" rtlCol="0" anchor="t"/>
            <a:lstStyle/>
            <a:p>
              <a:pPr algn="ctr">
                <a:lnSpc>
                  <a:spcPts val="3125"/>
                </a:lnSpc>
              </a:pPr>
              <a:r>
                <a:rPr lang="en-US" sz="3125" b="1">
                  <a:solidFill>
                    <a:srgbClr val="FFFFFF"/>
                  </a:solidFill>
                  <a:latin typeface="Arimo Bold"/>
                  <a:ea typeface="Arimo Bold"/>
                  <a:cs typeface="Arimo Bold"/>
                  <a:sym typeface="Arimo Bold"/>
                </a:rPr>
                <a:t>3</a:t>
              </a:r>
            </a:p>
          </p:txBody>
        </p:sp>
      </p:grpSp>
      <p:grpSp>
        <p:nvGrpSpPr>
          <p:cNvPr id="61" name="Group 61"/>
          <p:cNvGrpSpPr/>
          <p:nvPr/>
        </p:nvGrpSpPr>
        <p:grpSpPr>
          <a:xfrm>
            <a:off x="12419487" y="6066546"/>
            <a:ext cx="1542593" cy="459578"/>
            <a:chOff x="0" y="0"/>
            <a:chExt cx="2056790" cy="612771"/>
          </a:xfrm>
        </p:grpSpPr>
        <p:sp>
          <p:nvSpPr>
            <p:cNvPr id="62" name="Freeform 62"/>
            <p:cNvSpPr/>
            <p:nvPr/>
          </p:nvSpPr>
          <p:spPr>
            <a:xfrm>
              <a:off x="0" y="0"/>
              <a:ext cx="2056790" cy="612771"/>
            </a:xfrm>
            <a:custGeom>
              <a:avLst/>
              <a:gdLst/>
              <a:ahLst/>
              <a:cxnLst/>
              <a:rect l="l" t="t" r="r" b="b"/>
              <a:pathLst>
                <a:path w="2056790" h="612771">
                  <a:moveTo>
                    <a:pt x="0" y="0"/>
                  </a:moveTo>
                  <a:lnTo>
                    <a:pt x="2056790" y="0"/>
                  </a:lnTo>
                  <a:lnTo>
                    <a:pt x="2056790" y="612771"/>
                  </a:lnTo>
                  <a:lnTo>
                    <a:pt x="0" y="612771"/>
                  </a:lnTo>
                  <a:close/>
                </a:path>
              </a:pathLst>
            </a:custGeom>
            <a:solidFill>
              <a:srgbClr val="000000">
                <a:alpha val="0"/>
              </a:srgbClr>
            </a:solidFill>
          </p:spPr>
        </p:sp>
        <p:sp>
          <p:nvSpPr>
            <p:cNvPr id="63" name="TextBox 63"/>
            <p:cNvSpPr txBox="1"/>
            <p:nvPr/>
          </p:nvSpPr>
          <p:spPr>
            <a:xfrm>
              <a:off x="0" y="-19050"/>
              <a:ext cx="2056790" cy="631821"/>
            </a:xfrm>
            <a:prstGeom prst="rect">
              <a:avLst/>
            </a:prstGeom>
          </p:spPr>
          <p:txBody>
            <a:bodyPr lIns="0" tIns="0" rIns="0" bIns="0" rtlCol="0" anchor="t"/>
            <a:lstStyle/>
            <a:p>
              <a:pPr algn="l">
                <a:lnSpc>
                  <a:spcPts val="2971"/>
                </a:lnSpc>
              </a:pPr>
              <a:r>
                <a:rPr lang="en-US" sz="2400" b="1">
                  <a:solidFill>
                    <a:srgbClr val="FFFFFF"/>
                  </a:solidFill>
                  <a:latin typeface="Roboto Bold"/>
                  <a:ea typeface="Roboto Bold"/>
                  <a:cs typeface="Roboto Bold"/>
                  <a:sym typeface="Roboto Bold"/>
                </a:rPr>
                <a:t>Trending</a:t>
              </a:r>
            </a:p>
          </p:txBody>
        </p:sp>
      </p:grpSp>
      <p:grpSp>
        <p:nvGrpSpPr>
          <p:cNvPr id="64" name="Group 64"/>
          <p:cNvGrpSpPr/>
          <p:nvPr/>
        </p:nvGrpSpPr>
        <p:grpSpPr>
          <a:xfrm>
            <a:off x="11604505" y="6738810"/>
            <a:ext cx="4414242" cy="1721644"/>
            <a:chOff x="0" y="0"/>
            <a:chExt cx="5885657" cy="2295525"/>
          </a:xfrm>
        </p:grpSpPr>
        <p:sp>
          <p:nvSpPr>
            <p:cNvPr id="65" name="Freeform 65"/>
            <p:cNvSpPr/>
            <p:nvPr/>
          </p:nvSpPr>
          <p:spPr>
            <a:xfrm>
              <a:off x="0" y="0"/>
              <a:ext cx="5885657" cy="2295525"/>
            </a:xfrm>
            <a:custGeom>
              <a:avLst/>
              <a:gdLst/>
              <a:ahLst/>
              <a:cxnLst/>
              <a:rect l="l" t="t" r="r" b="b"/>
              <a:pathLst>
                <a:path w="5885657" h="2295525">
                  <a:moveTo>
                    <a:pt x="0" y="0"/>
                  </a:moveTo>
                  <a:lnTo>
                    <a:pt x="5885657" y="0"/>
                  </a:lnTo>
                  <a:lnTo>
                    <a:pt x="5885657" y="2295525"/>
                  </a:lnTo>
                  <a:lnTo>
                    <a:pt x="0" y="2295525"/>
                  </a:lnTo>
                  <a:close/>
                </a:path>
              </a:pathLst>
            </a:custGeom>
            <a:solidFill>
              <a:srgbClr val="000000">
                <a:alpha val="0"/>
              </a:srgbClr>
            </a:solidFill>
          </p:spPr>
        </p:sp>
        <p:sp>
          <p:nvSpPr>
            <p:cNvPr id="66" name="TextBox 66"/>
            <p:cNvSpPr txBox="1"/>
            <p:nvPr/>
          </p:nvSpPr>
          <p:spPr>
            <a:xfrm>
              <a:off x="0" y="-85725"/>
              <a:ext cx="5885657" cy="2381250"/>
            </a:xfrm>
            <a:prstGeom prst="rect">
              <a:avLst/>
            </a:prstGeom>
          </p:spPr>
          <p:txBody>
            <a:bodyPr lIns="0" tIns="0" rIns="0" bIns="0" rtlCol="0" anchor="t"/>
            <a:lstStyle/>
            <a:p>
              <a:pPr algn="l">
                <a:lnSpc>
                  <a:spcPts val="2945"/>
                </a:lnSpc>
              </a:pPr>
              <a:r>
                <a:rPr lang="en-US" sz="1800" dirty="0">
                  <a:solidFill>
                    <a:srgbClr val="2A2742"/>
                  </a:solidFill>
                  <a:latin typeface="Roboto"/>
                  <a:ea typeface="Roboto"/>
                  <a:cs typeface="Roboto"/>
                  <a:sym typeface="Roboto"/>
                </a:rPr>
                <a:t>Trending searches</a:t>
              </a:r>
              <a:r>
                <a:rPr lang="en-US" dirty="0">
                  <a:solidFill>
                    <a:srgbClr val="2A2742"/>
                  </a:solidFill>
                  <a:latin typeface="Roboto"/>
                  <a:ea typeface="Roboto"/>
                  <a:cs typeface="Roboto"/>
                  <a:sym typeface="Roboto"/>
                </a:rPr>
                <a:t> </a:t>
              </a:r>
              <a:r>
                <a:rPr lang="en-US" sz="1800" dirty="0">
                  <a:solidFill>
                    <a:srgbClr val="2A2742"/>
                  </a:solidFill>
                  <a:latin typeface="Roboto"/>
                  <a:ea typeface="Roboto"/>
                  <a:cs typeface="Roboto"/>
                  <a:sym typeface="Roboto"/>
                </a:rPr>
                <a:t>are visible near the search bar to highlight popular terms and topics.</a:t>
              </a:r>
            </a:p>
          </p:txBody>
        </p:sp>
      </p:grpSp>
      <p:grpSp>
        <p:nvGrpSpPr>
          <p:cNvPr id="67" name="Group 67"/>
          <p:cNvGrpSpPr/>
          <p:nvPr/>
        </p:nvGrpSpPr>
        <p:grpSpPr>
          <a:xfrm>
            <a:off x="1551979" y="9066612"/>
            <a:ext cx="14452482" cy="860822"/>
            <a:chOff x="0" y="0"/>
            <a:chExt cx="19269977" cy="1147763"/>
          </a:xfrm>
        </p:grpSpPr>
        <p:sp>
          <p:nvSpPr>
            <p:cNvPr id="68" name="Freeform 68"/>
            <p:cNvSpPr/>
            <p:nvPr/>
          </p:nvSpPr>
          <p:spPr>
            <a:xfrm>
              <a:off x="0" y="0"/>
              <a:ext cx="19269977" cy="1147763"/>
            </a:xfrm>
            <a:custGeom>
              <a:avLst/>
              <a:gdLst/>
              <a:ahLst/>
              <a:cxnLst/>
              <a:rect l="l" t="t" r="r" b="b"/>
              <a:pathLst>
                <a:path w="19269977" h="1147763">
                  <a:moveTo>
                    <a:pt x="0" y="0"/>
                  </a:moveTo>
                  <a:lnTo>
                    <a:pt x="19269977" y="0"/>
                  </a:lnTo>
                  <a:lnTo>
                    <a:pt x="19269977" y="1147763"/>
                  </a:lnTo>
                  <a:lnTo>
                    <a:pt x="0" y="1147763"/>
                  </a:lnTo>
                  <a:close/>
                </a:path>
              </a:pathLst>
            </a:custGeom>
            <a:solidFill>
              <a:srgbClr val="000000">
                <a:alpha val="0"/>
              </a:srgbClr>
            </a:solidFill>
          </p:spPr>
        </p:sp>
        <p:sp>
          <p:nvSpPr>
            <p:cNvPr id="69" name="TextBox 69"/>
            <p:cNvSpPr txBox="1"/>
            <p:nvPr/>
          </p:nvSpPr>
          <p:spPr>
            <a:xfrm>
              <a:off x="0" y="-95250"/>
              <a:ext cx="19269977" cy="1243013"/>
            </a:xfrm>
            <a:prstGeom prst="rect">
              <a:avLst/>
            </a:prstGeom>
          </p:spPr>
          <p:txBody>
            <a:bodyPr lIns="0" tIns="0" rIns="0" bIns="0" rtlCol="0" anchor="t"/>
            <a:lstStyle/>
            <a:p>
              <a:pPr algn="l">
                <a:lnSpc>
                  <a:spcPts val="3374"/>
                </a:lnSpc>
              </a:pPr>
              <a:r>
                <a:rPr lang="en-US" sz="2062" dirty="0">
                  <a:solidFill>
                    <a:srgbClr val="2A2742"/>
                  </a:solidFill>
                  <a:latin typeface="Arimo"/>
                  <a:ea typeface="Arimo"/>
                  <a:cs typeface="Arimo"/>
                  <a:sym typeface="Arimo"/>
                </a:rPr>
                <a:t>Jal Shakti Data Portal homepage offers several key components for easy navigation and data discovery. These include the portal logo, a login tab for officials, groups and links to state agencies and other related portals.</a:t>
              </a:r>
            </a:p>
          </p:txBody>
        </p:sp>
      </p:grpSp>
      <p:pic>
        <p:nvPicPr>
          <p:cNvPr id="72" name="Picture 71">
            <a:extLst>
              <a:ext uri="{FF2B5EF4-FFF2-40B4-BE49-F238E27FC236}">
                <a16:creationId xmlns:a16="http://schemas.microsoft.com/office/drawing/2014/main" id="{BD86D11E-686D-BCE5-5379-38FF42197CCA}"/>
              </a:ext>
            </a:extLst>
          </p:cNvPr>
          <p:cNvPicPr>
            <a:picLocks noChangeAspect="1"/>
          </p:cNvPicPr>
          <p:nvPr/>
        </p:nvPicPr>
        <p:blipFill>
          <a:blip r:embed="rId4">
            <a:extLst>
              <a:ext uri="{28A0092B-C50C-407E-A947-70E740481C1C}">
                <a14:useLocalDpi xmlns:a14="http://schemas.microsoft.com/office/drawing/2010/main" val="0"/>
              </a:ext>
            </a:extLst>
          </a:blip>
          <a:srcRect t="7294" b="5583"/>
          <a:stretch/>
        </p:blipFill>
        <p:spPr>
          <a:xfrm>
            <a:off x="3648125" y="1220891"/>
            <a:ext cx="10280617" cy="445600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15200" y="6540231"/>
            <a:ext cx="3478616" cy="524727"/>
          </a:xfrm>
          <a:custGeom>
            <a:avLst/>
            <a:gdLst/>
            <a:ahLst/>
            <a:cxnLst/>
            <a:rect l="l" t="t" r="r" b="b"/>
            <a:pathLst>
              <a:path w="3478616" h="524727">
                <a:moveTo>
                  <a:pt x="0" y="0"/>
                </a:moveTo>
                <a:lnTo>
                  <a:pt x="3478616" y="0"/>
                </a:lnTo>
                <a:lnTo>
                  <a:pt x="3478616" y="524727"/>
                </a:lnTo>
                <a:lnTo>
                  <a:pt x="0" y="524727"/>
                </a:lnTo>
                <a:lnTo>
                  <a:pt x="0" y="0"/>
                </a:lnTo>
                <a:close/>
              </a:path>
            </a:pathLst>
          </a:custGeom>
          <a:blipFill>
            <a:blip r:embed="rId3"/>
            <a:stretch>
              <a:fillRect t="-40835" r="-7565"/>
            </a:stretch>
          </a:blipFill>
        </p:spPr>
      </p:sp>
      <p:sp>
        <p:nvSpPr>
          <p:cNvPr id="3" name="Freeform 3"/>
          <p:cNvSpPr/>
          <p:nvPr/>
        </p:nvSpPr>
        <p:spPr>
          <a:xfrm>
            <a:off x="14565828" y="6549134"/>
            <a:ext cx="3404983" cy="524727"/>
          </a:xfrm>
          <a:custGeom>
            <a:avLst/>
            <a:gdLst/>
            <a:ahLst/>
            <a:cxnLst/>
            <a:rect l="l" t="t" r="r" b="b"/>
            <a:pathLst>
              <a:path w="3404983" h="524727">
                <a:moveTo>
                  <a:pt x="0" y="0"/>
                </a:moveTo>
                <a:lnTo>
                  <a:pt x="3404982" y="0"/>
                </a:lnTo>
                <a:lnTo>
                  <a:pt x="3404982" y="524727"/>
                </a:lnTo>
                <a:lnTo>
                  <a:pt x="0" y="524727"/>
                </a:lnTo>
                <a:lnTo>
                  <a:pt x="0" y="0"/>
                </a:lnTo>
                <a:close/>
              </a:path>
            </a:pathLst>
          </a:custGeom>
          <a:blipFill>
            <a:blip r:embed="rId3"/>
            <a:stretch>
              <a:fillRect l="-1798" t="-40835" r="-8092"/>
            </a:stretch>
          </a:blipFill>
        </p:spPr>
      </p:sp>
      <p:sp>
        <p:nvSpPr>
          <p:cNvPr id="4" name="Freeform 4"/>
          <p:cNvSpPr/>
          <p:nvPr/>
        </p:nvSpPr>
        <p:spPr>
          <a:xfrm>
            <a:off x="10946849" y="6591300"/>
            <a:ext cx="3454189" cy="524727"/>
          </a:xfrm>
          <a:custGeom>
            <a:avLst/>
            <a:gdLst/>
            <a:ahLst/>
            <a:cxnLst/>
            <a:rect l="l" t="t" r="r" b="b"/>
            <a:pathLst>
              <a:path w="3454189" h="524727">
                <a:moveTo>
                  <a:pt x="0" y="0"/>
                </a:moveTo>
                <a:lnTo>
                  <a:pt x="3454189" y="0"/>
                </a:lnTo>
                <a:lnTo>
                  <a:pt x="3454189" y="524727"/>
                </a:lnTo>
                <a:lnTo>
                  <a:pt x="0" y="524727"/>
                </a:lnTo>
                <a:lnTo>
                  <a:pt x="0" y="0"/>
                </a:lnTo>
                <a:close/>
              </a:path>
            </a:pathLst>
          </a:custGeom>
          <a:blipFill>
            <a:blip r:embed="rId3"/>
            <a:stretch>
              <a:fillRect t="-40835" r="-8326"/>
            </a:stretch>
          </a:blipFill>
        </p:spPr>
      </p:sp>
      <p:grpSp>
        <p:nvGrpSpPr>
          <p:cNvPr id="5" name="Group 5"/>
          <p:cNvGrpSpPr/>
          <p:nvPr/>
        </p:nvGrpSpPr>
        <p:grpSpPr>
          <a:xfrm>
            <a:off x="0" y="-1760126"/>
            <a:ext cx="20197673" cy="6463625"/>
            <a:chOff x="0" y="0"/>
            <a:chExt cx="26930230" cy="8618166"/>
          </a:xfrm>
        </p:grpSpPr>
        <p:grpSp>
          <p:nvGrpSpPr>
            <p:cNvPr id="6" name="Group 6"/>
            <p:cNvGrpSpPr/>
            <p:nvPr/>
          </p:nvGrpSpPr>
          <p:grpSpPr>
            <a:xfrm>
              <a:off x="21949522" y="0"/>
              <a:ext cx="4980708" cy="498070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053018" y="1432164"/>
              <a:ext cx="1715933" cy="17159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4"/>
              <a:stretch>
                <a:fillRect/>
              </a:stretch>
            </a:blipFill>
          </p:spPr>
        </p:sp>
      </p:grpSp>
      <p:grpSp>
        <p:nvGrpSpPr>
          <p:cNvPr id="13" name="Group 13"/>
          <p:cNvGrpSpPr/>
          <p:nvPr/>
        </p:nvGrpSpPr>
        <p:grpSpPr>
          <a:xfrm>
            <a:off x="7364054" y="2933700"/>
            <a:ext cx="3429762" cy="3868895"/>
            <a:chOff x="0" y="0"/>
            <a:chExt cx="1155838" cy="1303827"/>
          </a:xfrm>
        </p:grpSpPr>
        <p:sp>
          <p:nvSpPr>
            <p:cNvPr id="14" name="Freeform 14"/>
            <p:cNvSpPr/>
            <p:nvPr/>
          </p:nvSpPr>
          <p:spPr>
            <a:xfrm>
              <a:off x="0" y="0"/>
              <a:ext cx="1155838" cy="1303827"/>
            </a:xfrm>
            <a:custGeom>
              <a:avLst/>
              <a:gdLst/>
              <a:ahLst/>
              <a:cxnLst/>
              <a:rect l="l" t="t" r="r" b="b"/>
              <a:pathLst>
                <a:path w="1155838" h="1303827">
                  <a:moveTo>
                    <a:pt x="56432" y="0"/>
                  </a:moveTo>
                  <a:lnTo>
                    <a:pt x="1099406" y="0"/>
                  </a:lnTo>
                  <a:cubicBezTo>
                    <a:pt x="1114373" y="0"/>
                    <a:pt x="1128726" y="5945"/>
                    <a:pt x="1139309" y="16529"/>
                  </a:cubicBezTo>
                  <a:cubicBezTo>
                    <a:pt x="1149893" y="27112"/>
                    <a:pt x="1155838" y="41465"/>
                    <a:pt x="1155838" y="56432"/>
                  </a:cubicBezTo>
                  <a:lnTo>
                    <a:pt x="1155838" y="1247395"/>
                  </a:lnTo>
                  <a:cubicBezTo>
                    <a:pt x="1155838" y="1278561"/>
                    <a:pt x="1130573" y="1303827"/>
                    <a:pt x="1099406" y="1303827"/>
                  </a:cubicBezTo>
                  <a:lnTo>
                    <a:pt x="56432" y="1303827"/>
                  </a:lnTo>
                  <a:cubicBezTo>
                    <a:pt x="41465" y="1303827"/>
                    <a:pt x="27112" y="1297881"/>
                    <a:pt x="16529" y="1287298"/>
                  </a:cubicBezTo>
                  <a:cubicBezTo>
                    <a:pt x="5945" y="1276715"/>
                    <a:pt x="0" y="1262362"/>
                    <a:pt x="0" y="1247395"/>
                  </a:cubicBezTo>
                  <a:lnTo>
                    <a:pt x="0" y="56432"/>
                  </a:lnTo>
                  <a:cubicBezTo>
                    <a:pt x="0" y="25265"/>
                    <a:pt x="25265" y="0"/>
                    <a:pt x="56432" y="0"/>
                  </a:cubicBezTo>
                  <a:close/>
                </a:path>
              </a:pathLst>
            </a:custGeom>
            <a:solidFill>
              <a:srgbClr val="FDFDFD"/>
            </a:solidFill>
            <a:ln w="38100" cap="rnd">
              <a:solidFill>
                <a:srgbClr val="074B82"/>
              </a:solidFill>
              <a:prstDash val="solid"/>
              <a:round/>
            </a:ln>
          </p:spPr>
        </p:sp>
        <p:sp>
          <p:nvSpPr>
            <p:cNvPr id="15" name="TextBox 15"/>
            <p:cNvSpPr txBox="1"/>
            <p:nvPr/>
          </p:nvSpPr>
          <p:spPr>
            <a:xfrm>
              <a:off x="0" y="-38100"/>
              <a:ext cx="1155838" cy="13419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6" name="Group 16"/>
          <p:cNvGrpSpPr/>
          <p:nvPr/>
        </p:nvGrpSpPr>
        <p:grpSpPr>
          <a:xfrm>
            <a:off x="14553438" y="2933700"/>
            <a:ext cx="3429762" cy="3868895"/>
            <a:chOff x="0" y="0"/>
            <a:chExt cx="1155838" cy="1303827"/>
          </a:xfrm>
        </p:grpSpPr>
        <p:sp>
          <p:nvSpPr>
            <p:cNvPr id="17" name="Freeform 17"/>
            <p:cNvSpPr/>
            <p:nvPr/>
          </p:nvSpPr>
          <p:spPr>
            <a:xfrm>
              <a:off x="0" y="0"/>
              <a:ext cx="1155838" cy="1303827"/>
            </a:xfrm>
            <a:custGeom>
              <a:avLst/>
              <a:gdLst/>
              <a:ahLst/>
              <a:cxnLst/>
              <a:rect l="l" t="t" r="r" b="b"/>
              <a:pathLst>
                <a:path w="1155838" h="1303827">
                  <a:moveTo>
                    <a:pt x="56432" y="0"/>
                  </a:moveTo>
                  <a:lnTo>
                    <a:pt x="1099406" y="0"/>
                  </a:lnTo>
                  <a:cubicBezTo>
                    <a:pt x="1114373" y="0"/>
                    <a:pt x="1128726" y="5945"/>
                    <a:pt x="1139309" y="16529"/>
                  </a:cubicBezTo>
                  <a:cubicBezTo>
                    <a:pt x="1149893" y="27112"/>
                    <a:pt x="1155838" y="41465"/>
                    <a:pt x="1155838" y="56432"/>
                  </a:cubicBezTo>
                  <a:lnTo>
                    <a:pt x="1155838" y="1247395"/>
                  </a:lnTo>
                  <a:cubicBezTo>
                    <a:pt x="1155838" y="1278561"/>
                    <a:pt x="1130573" y="1303827"/>
                    <a:pt x="1099406" y="1303827"/>
                  </a:cubicBezTo>
                  <a:lnTo>
                    <a:pt x="56432" y="1303827"/>
                  </a:lnTo>
                  <a:cubicBezTo>
                    <a:pt x="41465" y="1303827"/>
                    <a:pt x="27112" y="1297881"/>
                    <a:pt x="16529" y="1287298"/>
                  </a:cubicBezTo>
                  <a:cubicBezTo>
                    <a:pt x="5945" y="1276715"/>
                    <a:pt x="0" y="1262362"/>
                    <a:pt x="0" y="1247395"/>
                  </a:cubicBezTo>
                  <a:lnTo>
                    <a:pt x="0" y="56432"/>
                  </a:lnTo>
                  <a:cubicBezTo>
                    <a:pt x="0" y="25265"/>
                    <a:pt x="25265" y="0"/>
                    <a:pt x="56432" y="0"/>
                  </a:cubicBezTo>
                  <a:close/>
                </a:path>
              </a:pathLst>
            </a:custGeom>
            <a:solidFill>
              <a:srgbClr val="FDFDFD"/>
            </a:solidFill>
            <a:ln w="38100" cap="rnd">
              <a:solidFill>
                <a:srgbClr val="074B82"/>
              </a:solidFill>
              <a:prstDash val="solid"/>
              <a:round/>
            </a:ln>
          </p:spPr>
        </p:sp>
        <p:sp>
          <p:nvSpPr>
            <p:cNvPr id="18" name="TextBox 18"/>
            <p:cNvSpPr txBox="1"/>
            <p:nvPr/>
          </p:nvSpPr>
          <p:spPr>
            <a:xfrm>
              <a:off x="0" y="-38100"/>
              <a:ext cx="1155838" cy="13419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9" name="Group 19"/>
          <p:cNvGrpSpPr/>
          <p:nvPr/>
        </p:nvGrpSpPr>
        <p:grpSpPr>
          <a:xfrm>
            <a:off x="10972038" y="2837949"/>
            <a:ext cx="3429762" cy="3981951"/>
            <a:chOff x="0" y="-38100"/>
            <a:chExt cx="1155838" cy="1341927"/>
          </a:xfrm>
        </p:grpSpPr>
        <p:sp>
          <p:nvSpPr>
            <p:cNvPr id="20" name="Freeform 20"/>
            <p:cNvSpPr/>
            <p:nvPr/>
          </p:nvSpPr>
          <p:spPr>
            <a:xfrm>
              <a:off x="0" y="0"/>
              <a:ext cx="1155838" cy="1303827"/>
            </a:xfrm>
            <a:custGeom>
              <a:avLst/>
              <a:gdLst/>
              <a:ahLst/>
              <a:cxnLst/>
              <a:rect l="l" t="t" r="r" b="b"/>
              <a:pathLst>
                <a:path w="1155838" h="1303827">
                  <a:moveTo>
                    <a:pt x="56432" y="0"/>
                  </a:moveTo>
                  <a:lnTo>
                    <a:pt x="1099406" y="0"/>
                  </a:lnTo>
                  <a:cubicBezTo>
                    <a:pt x="1114373" y="0"/>
                    <a:pt x="1128726" y="5945"/>
                    <a:pt x="1139309" y="16529"/>
                  </a:cubicBezTo>
                  <a:cubicBezTo>
                    <a:pt x="1149893" y="27112"/>
                    <a:pt x="1155838" y="41465"/>
                    <a:pt x="1155838" y="56432"/>
                  </a:cubicBezTo>
                  <a:lnTo>
                    <a:pt x="1155838" y="1247395"/>
                  </a:lnTo>
                  <a:cubicBezTo>
                    <a:pt x="1155838" y="1278561"/>
                    <a:pt x="1130573" y="1303827"/>
                    <a:pt x="1099406" y="1303827"/>
                  </a:cubicBezTo>
                  <a:lnTo>
                    <a:pt x="56432" y="1303827"/>
                  </a:lnTo>
                  <a:cubicBezTo>
                    <a:pt x="41465" y="1303827"/>
                    <a:pt x="27112" y="1297881"/>
                    <a:pt x="16529" y="1287298"/>
                  </a:cubicBezTo>
                  <a:cubicBezTo>
                    <a:pt x="5945" y="1276715"/>
                    <a:pt x="0" y="1262362"/>
                    <a:pt x="0" y="1247395"/>
                  </a:cubicBezTo>
                  <a:lnTo>
                    <a:pt x="0" y="56432"/>
                  </a:lnTo>
                  <a:cubicBezTo>
                    <a:pt x="0" y="25265"/>
                    <a:pt x="25265" y="0"/>
                    <a:pt x="56432" y="0"/>
                  </a:cubicBezTo>
                  <a:close/>
                </a:path>
              </a:pathLst>
            </a:custGeom>
            <a:solidFill>
              <a:srgbClr val="FDFDFD"/>
            </a:solidFill>
            <a:ln w="38100" cap="rnd">
              <a:solidFill>
                <a:srgbClr val="074B82"/>
              </a:solidFill>
              <a:prstDash val="solid"/>
              <a:round/>
            </a:ln>
          </p:spPr>
        </p:sp>
        <p:sp>
          <p:nvSpPr>
            <p:cNvPr id="21" name="TextBox 21"/>
            <p:cNvSpPr txBox="1"/>
            <p:nvPr/>
          </p:nvSpPr>
          <p:spPr>
            <a:xfrm>
              <a:off x="0" y="-38100"/>
              <a:ext cx="1155838" cy="13419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2" name="Group 22"/>
          <p:cNvGrpSpPr/>
          <p:nvPr/>
        </p:nvGrpSpPr>
        <p:grpSpPr>
          <a:xfrm>
            <a:off x="7578942" y="3681288"/>
            <a:ext cx="3048000" cy="547812"/>
            <a:chOff x="0" y="0"/>
            <a:chExt cx="3864967" cy="730416"/>
          </a:xfrm>
        </p:grpSpPr>
        <p:sp>
          <p:nvSpPr>
            <p:cNvPr id="23" name="Freeform 23"/>
            <p:cNvSpPr/>
            <p:nvPr/>
          </p:nvSpPr>
          <p:spPr>
            <a:xfrm>
              <a:off x="0" y="0"/>
              <a:ext cx="3864967" cy="730416"/>
            </a:xfrm>
            <a:custGeom>
              <a:avLst/>
              <a:gdLst/>
              <a:ahLst/>
              <a:cxnLst/>
              <a:rect l="l" t="t" r="r" b="b"/>
              <a:pathLst>
                <a:path w="3864967" h="730416">
                  <a:moveTo>
                    <a:pt x="0" y="0"/>
                  </a:moveTo>
                  <a:lnTo>
                    <a:pt x="3864967" y="0"/>
                  </a:lnTo>
                  <a:lnTo>
                    <a:pt x="3864967" y="730416"/>
                  </a:lnTo>
                  <a:lnTo>
                    <a:pt x="0" y="730416"/>
                  </a:lnTo>
                  <a:close/>
                </a:path>
              </a:pathLst>
            </a:custGeom>
            <a:solidFill>
              <a:srgbClr val="000000">
                <a:alpha val="0"/>
              </a:srgbClr>
            </a:solidFill>
          </p:spPr>
        </p:sp>
        <p:sp>
          <p:nvSpPr>
            <p:cNvPr id="24" name="TextBox 24"/>
            <p:cNvSpPr txBox="1"/>
            <p:nvPr/>
          </p:nvSpPr>
          <p:spPr>
            <a:xfrm>
              <a:off x="0" y="-28575"/>
              <a:ext cx="3864967" cy="758991"/>
            </a:xfrm>
            <a:prstGeom prst="rect">
              <a:avLst/>
            </a:prstGeom>
          </p:spPr>
          <p:txBody>
            <a:bodyPr lIns="0" tIns="0" rIns="0" bIns="0" rtlCol="0" anchor="t"/>
            <a:lstStyle/>
            <a:p>
              <a:pPr algn="ctr">
                <a:lnSpc>
                  <a:spcPts val="3312"/>
                </a:lnSpc>
              </a:pPr>
              <a:r>
                <a:rPr lang="en-US" sz="2400" b="1" dirty="0">
                  <a:solidFill>
                    <a:srgbClr val="074B82"/>
                  </a:solidFill>
                  <a:latin typeface="Roboto Bold"/>
                  <a:ea typeface="Roboto Bold"/>
                  <a:sym typeface="Arimo Bold"/>
                </a:rPr>
                <a:t>Discover Datasets By</a:t>
              </a:r>
            </a:p>
          </p:txBody>
        </p:sp>
      </p:grpSp>
      <p:grpSp>
        <p:nvGrpSpPr>
          <p:cNvPr id="25" name="Group 25"/>
          <p:cNvGrpSpPr/>
          <p:nvPr/>
        </p:nvGrpSpPr>
        <p:grpSpPr>
          <a:xfrm>
            <a:off x="7391616" y="4179913"/>
            <a:ext cx="3404983" cy="1979275"/>
            <a:chOff x="0" y="-101600"/>
            <a:chExt cx="4539977" cy="2639033"/>
          </a:xfrm>
        </p:grpSpPr>
        <p:sp>
          <p:nvSpPr>
            <p:cNvPr id="26" name="Freeform 26"/>
            <p:cNvSpPr/>
            <p:nvPr/>
          </p:nvSpPr>
          <p:spPr>
            <a:xfrm>
              <a:off x="0" y="0"/>
              <a:ext cx="4539977" cy="2537433"/>
            </a:xfrm>
            <a:custGeom>
              <a:avLst/>
              <a:gdLst/>
              <a:ahLst/>
              <a:cxnLst/>
              <a:rect l="l" t="t" r="r" b="b"/>
              <a:pathLst>
                <a:path w="4539977" h="2537433">
                  <a:moveTo>
                    <a:pt x="0" y="0"/>
                  </a:moveTo>
                  <a:lnTo>
                    <a:pt x="4539977" y="0"/>
                  </a:lnTo>
                  <a:lnTo>
                    <a:pt x="4539977" y="2537433"/>
                  </a:lnTo>
                  <a:lnTo>
                    <a:pt x="0" y="2537433"/>
                  </a:lnTo>
                  <a:close/>
                </a:path>
              </a:pathLst>
            </a:custGeom>
            <a:solidFill>
              <a:srgbClr val="000000">
                <a:alpha val="0"/>
              </a:srgbClr>
            </a:solidFill>
          </p:spPr>
        </p:sp>
        <p:sp>
          <p:nvSpPr>
            <p:cNvPr id="27" name="TextBox 27"/>
            <p:cNvSpPr txBox="1"/>
            <p:nvPr/>
          </p:nvSpPr>
          <p:spPr>
            <a:xfrm>
              <a:off x="0" y="-101600"/>
              <a:ext cx="4539977" cy="2623158"/>
            </a:xfrm>
            <a:prstGeom prst="rect">
              <a:avLst/>
            </a:prstGeom>
          </p:spPr>
          <p:txBody>
            <a:bodyPr lIns="0" tIns="0" rIns="0" bIns="0" rtlCol="0" anchor="t"/>
            <a:lstStyle/>
            <a:p>
              <a:pPr algn="ctr">
                <a:lnSpc>
                  <a:spcPts val="3073"/>
                </a:lnSpc>
              </a:pPr>
              <a:r>
                <a:rPr lang="en-US" dirty="0">
                  <a:solidFill>
                    <a:srgbClr val="2A2742"/>
                  </a:solidFill>
                  <a:latin typeface="Roboto"/>
                  <a:ea typeface="Roboto"/>
                  <a:cs typeface="Roboto"/>
                  <a:sym typeface="Arimo"/>
                </a:rPr>
                <a:t>Access datasets through various categories including Groups, Central and State agencies, APIs and All Datasets on a single page.</a:t>
              </a:r>
            </a:p>
          </p:txBody>
        </p:sp>
      </p:grpSp>
      <p:sp>
        <p:nvSpPr>
          <p:cNvPr id="28" name="Freeform 28"/>
          <p:cNvSpPr/>
          <p:nvPr/>
        </p:nvSpPr>
        <p:spPr>
          <a:xfrm>
            <a:off x="8747007" y="2994608"/>
            <a:ext cx="719980" cy="686681"/>
          </a:xfrm>
          <a:custGeom>
            <a:avLst/>
            <a:gdLst/>
            <a:ahLst/>
            <a:cxnLst/>
            <a:rect l="l" t="t" r="r" b="b"/>
            <a:pathLst>
              <a:path w="719980" h="686681">
                <a:moveTo>
                  <a:pt x="0" y="0"/>
                </a:moveTo>
                <a:lnTo>
                  <a:pt x="719980" y="0"/>
                </a:lnTo>
                <a:lnTo>
                  <a:pt x="719980" y="686680"/>
                </a:lnTo>
                <a:lnTo>
                  <a:pt x="0" y="686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9" name="Group 29"/>
          <p:cNvGrpSpPr/>
          <p:nvPr/>
        </p:nvGrpSpPr>
        <p:grpSpPr>
          <a:xfrm>
            <a:off x="1884496" y="-35719"/>
            <a:ext cx="13965104" cy="1132932"/>
            <a:chOff x="0" y="-47625"/>
            <a:chExt cx="18620139" cy="1510575"/>
          </a:xfrm>
        </p:grpSpPr>
        <p:sp>
          <p:nvSpPr>
            <p:cNvPr id="30" name="Freeform 30"/>
            <p:cNvSpPr/>
            <p:nvPr/>
          </p:nvSpPr>
          <p:spPr>
            <a:xfrm>
              <a:off x="0" y="0"/>
              <a:ext cx="18312423" cy="1462950"/>
            </a:xfrm>
            <a:custGeom>
              <a:avLst/>
              <a:gdLst/>
              <a:ahLst/>
              <a:cxnLst/>
              <a:rect l="l" t="t" r="r" b="b"/>
              <a:pathLst>
                <a:path w="18312423" h="1462950">
                  <a:moveTo>
                    <a:pt x="0" y="0"/>
                  </a:moveTo>
                  <a:lnTo>
                    <a:pt x="18312423" y="0"/>
                  </a:lnTo>
                  <a:lnTo>
                    <a:pt x="18312423" y="1462950"/>
                  </a:lnTo>
                  <a:lnTo>
                    <a:pt x="0" y="1462950"/>
                  </a:lnTo>
                  <a:close/>
                </a:path>
              </a:pathLst>
            </a:custGeom>
            <a:solidFill>
              <a:srgbClr val="000000">
                <a:alpha val="0"/>
              </a:srgbClr>
            </a:solidFill>
          </p:spPr>
        </p:sp>
        <p:sp>
          <p:nvSpPr>
            <p:cNvPr id="31" name="TextBox 31"/>
            <p:cNvSpPr txBox="1"/>
            <p:nvPr/>
          </p:nvSpPr>
          <p:spPr>
            <a:xfrm>
              <a:off x="307715" y="-47625"/>
              <a:ext cx="18312424" cy="1510574"/>
            </a:xfrm>
            <a:prstGeom prst="rect">
              <a:avLst/>
            </a:prstGeom>
          </p:spPr>
          <p:txBody>
            <a:bodyPr lIns="0" tIns="0" rIns="0" bIns="0" rtlCol="0" anchor="t"/>
            <a:lstStyle/>
            <a:p>
              <a:pPr algn="l">
                <a:lnSpc>
                  <a:spcPts val="6687"/>
                </a:lnSpc>
              </a:pPr>
              <a:r>
                <a:rPr lang="en-US" sz="5374" b="1" dirty="0">
                  <a:solidFill>
                    <a:srgbClr val="074B82"/>
                  </a:solidFill>
                  <a:latin typeface="Arimo Bold"/>
                  <a:ea typeface="Arimo Bold"/>
                  <a:cs typeface="Arimo Bold"/>
                  <a:sym typeface="Arimo Bold"/>
                </a:rPr>
                <a:t>Homepage Analytics and Focus Areas</a:t>
              </a:r>
            </a:p>
          </p:txBody>
        </p:sp>
      </p:grpSp>
      <p:grpSp>
        <p:nvGrpSpPr>
          <p:cNvPr id="32" name="Group 32"/>
          <p:cNvGrpSpPr/>
          <p:nvPr/>
        </p:nvGrpSpPr>
        <p:grpSpPr>
          <a:xfrm>
            <a:off x="14552693" y="3660726"/>
            <a:ext cx="3514888" cy="475554"/>
            <a:chOff x="-677856" y="-3904"/>
            <a:chExt cx="4686516" cy="634072"/>
          </a:xfrm>
        </p:grpSpPr>
        <p:sp>
          <p:nvSpPr>
            <p:cNvPr id="33" name="Freeform 33"/>
            <p:cNvSpPr/>
            <p:nvPr/>
          </p:nvSpPr>
          <p:spPr>
            <a:xfrm>
              <a:off x="0" y="0"/>
              <a:ext cx="3214207" cy="615021"/>
            </a:xfrm>
            <a:custGeom>
              <a:avLst/>
              <a:gdLst/>
              <a:ahLst/>
              <a:cxnLst/>
              <a:rect l="l" t="t" r="r" b="b"/>
              <a:pathLst>
                <a:path w="3214207" h="615021">
                  <a:moveTo>
                    <a:pt x="0" y="0"/>
                  </a:moveTo>
                  <a:lnTo>
                    <a:pt x="3214207" y="0"/>
                  </a:lnTo>
                  <a:lnTo>
                    <a:pt x="3214207" y="615021"/>
                  </a:lnTo>
                  <a:lnTo>
                    <a:pt x="0" y="615021"/>
                  </a:lnTo>
                  <a:close/>
                </a:path>
              </a:pathLst>
            </a:custGeom>
            <a:solidFill>
              <a:srgbClr val="000000">
                <a:alpha val="0"/>
              </a:srgbClr>
            </a:solidFill>
          </p:spPr>
        </p:sp>
        <p:sp>
          <p:nvSpPr>
            <p:cNvPr id="34" name="TextBox 34"/>
            <p:cNvSpPr txBox="1"/>
            <p:nvPr/>
          </p:nvSpPr>
          <p:spPr>
            <a:xfrm>
              <a:off x="-677856" y="-3904"/>
              <a:ext cx="4686516" cy="634072"/>
            </a:xfrm>
            <a:prstGeom prst="rect">
              <a:avLst/>
            </a:prstGeom>
          </p:spPr>
          <p:txBody>
            <a:bodyPr lIns="0" tIns="0" rIns="0" bIns="0" rtlCol="0" anchor="t"/>
            <a:lstStyle/>
            <a:p>
              <a:pPr algn="ctr">
                <a:lnSpc>
                  <a:spcPts val="2958"/>
                </a:lnSpc>
              </a:pPr>
              <a:r>
                <a:rPr lang="en-US" sz="2400" b="1" dirty="0">
                  <a:solidFill>
                    <a:srgbClr val="074B82"/>
                  </a:solidFill>
                  <a:latin typeface="Roboto Bold"/>
                  <a:ea typeface="Roboto Bold"/>
                  <a:cs typeface="Roboto Bold"/>
                  <a:sym typeface="Roboto Bold"/>
                </a:rPr>
                <a:t>Datasets added</a:t>
              </a:r>
            </a:p>
          </p:txBody>
        </p:sp>
      </p:grpSp>
      <p:grpSp>
        <p:nvGrpSpPr>
          <p:cNvPr id="35" name="Group 35"/>
          <p:cNvGrpSpPr/>
          <p:nvPr/>
        </p:nvGrpSpPr>
        <p:grpSpPr>
          <a:xfrm>
            <a:off x="14612641" y="4164481"/>
            <a:ext cx="3304046" cy="2606751"/>
            <a:chOff x="-9745" y="-187759"/>
            <a:chExt cx="4405395" cy="2871187"/>
          </a:xfrm>
        </p:grpSpPr>
        <p:sp>
          <p:nvSpPr>
            <p:cNvPr id="36" name="Freeform 36"/>
            <p:cNvSpPr/>
            <p:nvPr/>
          </p:nvSpPr>
          <p:spPr>
            <a:xfrm>
              <a:off x="0" y="-174383"/>
              <a:ext cx="4395650" cy="2857811"/>
            </a:xfrm>
            <a:custGeom>
              <a:avLst/>
              <a:gdLst/>
              <a:ahLst/>
              <a:cxnLst/>
              <a:rect l="l" t="t" r="r" b="b"/>
              <a:pathLst>
                <a:path w="4395650" h="2485244">
                  <a:moveTo>
                    <a:pt x="0" y="0"/>
                  </a:moveTo>
                  <a:lnTo>
                    <a:pt x="4395650" y="0"/>
                  </a:lnTo>
                  <a:lnTo>
                    <a:pt x="4395650" y="2485244"/>
                  </a:lnTo>
                  <a:lnTo>
                    <a:pt x="0" y="2485244"/>
                  </a:lnTo>
                  <a:close/>
                </a:path>
              </a:pathLst>
            </a:custGeom>
            <a:solidFill>
              <a:srgbClr val="000000">
                <a:alpha val="0"/>
              </a:srgbClr>
            </a:solidFill>
          </p:spPr>
        </p:sp>
        <p:sp>
          <p:nvSpPr>
            <p:cNvPr id="37" name="TextBox 37"/>
            <p:cNvSpPr txBox="1"/>
            <p:nvPr/>
          </p:nvSpPr>
          <p:spPr>
            <a:xfrm>
              <a:off x="-9745" y="-187759"/>
              <a:ext cx="4395650" cy="2792501"/>
            </a:xfrm>
            <a:prstGeom prst="rect">
              <a:avLst/>
            </a:prstGeom>
          </p:spPr>
          <p:txBody>
            <a:bodyPr lIns="0" tIns="0" rIns="0" bIns="0" rtlCol="0" anchor="t"/>
            <a:lstStyle/>
            <a:p>
              <a:pPr algn="ctr">
                <a:lnSpc>
                  <a:spcPts val="3073"/>
                </a:lnSpc>
              </a:pPr>
              <a:r>
                <a:rPr lang="en-GB" sz="1800" dirty="0">
                  <a:solidFill>
                    <a:srgbClr val="000000"/>
                  </a:solidFill>
                  <a:latin typeface="Roboto"/>
                  <a:ea typeface="Roboto"/>
                  <a:cs typeface="Roboto"/>
                  <a:sym typeface="Roboto"/>
                </a:rPr>
                <a:t>Top Viewed &amp; Downloaded Datasets: A display of the five most-viewed and five most-downloaded datasets, helps in identifying popular and high-value datasets.</a:t>
              </a:r>
              <a:endParaRPr lang="en-US" dirty="0">
                <a:solidFill>
                  <a:srgbClr val="2A2742"/>
                </a:solidFill>
                <a:latin typeface="Roboto"/>
                <a:ea typeface="Roboto"/>
                <a:cs typeface="Roboto"/>
                <a:sym typeface="Roboto"/>
              </a:endParaRPr>
            </a:p>
          </p:txBody>
        </p:sp>
      </p:grpSp>
      <p:grpSp>
        <p:nvGrpSpPr>
          <p:cNvPr id="38" name="Group 38"/>
          <p:cNvGrpSpPr/>
          <p:nvPr/>
        </p:nvGrpSpPr>
        <p:grpSpPr>
          <a:xfrm>
            <a:off x="11862045" y="3619500"/>
            <a:ext cx="1649747" cy="601997"/>
            <a:chOff x="0" y="-28575"/>
            <a:chExt cx="2199662" cy="802663"/>
          </a:xfrm>
        </p:grpSpPr>
        <p:sp>
          <p:nvSpPr>
            <p:cNvPr id="39" name="Freeform 39"/>
            <p:cNvSpPr/>
            <p:nvPr/>
          </p:nvSpPr>
          <p:spPr>
            <a:xfrm>
              <a:off x="0" y="31444"/>
              <a:ext cx="2199662" cy="742644"/>
            </a:xfrm>
            <a:custGeom>
              <a:avLst/>
              <a:gdLst/>
              <a:ahLst/>
              <a:cxnLst/>
              <a:rect l="l" t="t" r="r" b="b"/>
              <a:pathLst>
                <a:path w="2199662" h="742644">
                  <a:moveTo>
                    <a:pt x="0" y="0"/>
                  </a:moveTo>
                  <a:lnTo>
                    <a:pt x="2199662" y="0"/>
                  </a:lnTo>
                  <a:lnTo>
                    <a:pt x="2199662" y="742644"/>
                  </a:lnTo>
                  <a:lnTo>
                    <a:pt x="0" y="742644"/>
                  </a:lnTo>
                  <a:close/>
                </a:path>
              </a:pathLst>
            </a:custGeom>
            <a:solidFill>
              <a:srgbClr val="000000">
                <a:alpha val="0"/>
              </a:srgbClr>
            </a:solidFill>
          </p:spPr>
        </p:sp>
        <p:sp>
          <p:nvSpPr>
            <p:cNvPr id="40" name="TextBox 40"/>
            <p:cNvSpPr txBox="1"/>
            <p:nvPr/>
          </p:nvSpPr>
          <p:spPr>
            <a:xfrm>
              <a:off x="0" y="-28575"/>
              <a:ext cx="2199662" cy="771219"/>
            </a:xfrm>
            <a:prstGeom prst="rect">
              <a:avLst/>
            </a:prstGeom>
          </p:spPr>
          <p:txBody>
            <a:bodyPr lIns="0" tIns="0" rIns="0" bIns="0" rtlCol="0" anchor="t"/>
            <a:lstStyle/>
            <a:p>
              <a:pPr algn="ctr">
                <a:lnSpc>
                  <a:spcPts val="3312"/>
                </a:lnSpc>
              </a:pPr>
              <a:r>
                <a:rPr lang="en-US" sz="2400" b="1" dirty="0">
                  <a:solidFill>
                    <a:srgbClr val="074B82"/>
                  </a:solidFill>
                  <a:latin typeface="Roboto Bold"/>
                  <a:ea typeface="Roboto Bold"/>
                  <a:sym typeface="Arimo Bold"/>
                </a:rPr>
                <a:t>Groups</a:t>
              </a:r>
            </a:p>
          </p:txBody>
        </p:sp>
      </p:grpSp>
      <p:grpSp>
        <p:nvGrpSpPr>
          <p:cNvPr id="41" name="Group 41"/>
          <p:cNvGrpSpPr/>
          <p:nvPr/>
        </p:nvGrpSpPr>
        <p:grpSpPr>
          <a:xfrm>
            <a:off x="10996818" y="4207669"/>
            <a:ext cx="3388444" cy="2917031"/>
            <a:chOff x="-309860" y="-532284"/>
            <a:chExt cx="4517925" cy="3889374"/>
          </a:xfrm>
        </p:grpSpPr>
        <p:sp>
          <p:nvSpPr>
            <p:cNvPr id="42" name="Freeform 42"/>
            <p:cNvSpPr/>
            <p:nvPr/>
          </p:nvSpPr>
          <p:spPr>
            <a:xfrm>
              <a:off x="0" y="0"/>
              <a:ext cx="3865165" cy="2950690"/>
            </a:xfrm>
            <a:custGeom>
              <a:avLst/>
              <a:gdLst/>
              <a:ahLst/>
              <a:cxnLst/>
              <a:rect l="l" t="t" r="r" b="b"/>
              <a:pathLst>
                <a:path w="3865165" h="2950690">
                  <a:moveTo>
                    <a:pt x="0" y="0"/>
                  </a:moveTo>
                  <a:lnTo>
                    <a:pt x="3865165" y="0"/>
                  </a:lnTo>
                  <a:lnTo>
                    <a:pt x="3865165" y="2950690"/>
                  </a:lnTo>
                  <a:lnTo>
                    <a:pt x="0" y="2950690"/>
                  </a:lnTo>
                  <a:close/>
                </a:path>
              </a:pathLst>
            </a:custGeom>
            <a:solidFill>
              <a:srgbClr val="000000">
                <a:alpha val="0"/>
              </a:srgbClr>
            </a:solidFill>
          </p:spPr>
        </p:sp>
        <p:sp>
          <p:nvSpPr>
            <p:cNvPr id="43" name="TextBox 43"/>
            <p:cNvSpPr txBox="1"/>
            <p:nvPr/>
          </p:nvSpPr>
          <p:spPr>
            <a:xfrm>
              <a:off x="-309860" y="-532284"/>
              <a:ext cx="4517925" cy="3889374"/>
            </a:xfrm>
            <a:prstGeom prst="rect">
              <a:avLst/>
            </a:prstGeom>
          </p:spPr>
          <p:txBody>
            <a:bodyPr lIns="0" tIns="0" rIns="0" bIns="0" rtlCol="0" anchor="t"/>
            <a:lstStyle/>
            <a:p>
              <a:pPr algn="ctr">
                <a:lnSpc>
                  <a:spcPts val="2911"/>
                </a:lnSpc>
              </a:pPr>
              <a:r>
                <a:rPr lang="en-US" sz="1800" dirty="0">
                  <a:solidFill>
                    <a:srgbClr val="2A2742"/>
                  </a:solidFill>
                  <a:latin typeface="Roboto"/>
                  <a:ea typeface="Roboto"/>
                  <a:cs typeface="Roboto"/>
                  <a:sym typeface="Roboto"/>
                </a:rPr>
                <a:t>Data is organized into specific groups</a:t>
              </a:r>
              <a:r>
                <a:rPr lang="en-US" dirty="0">
                  <a:solidFill>
                    <a:srgbClr val="2A2742"/>
                  </a:solidFill>
                  <a:latin typeface="Roboto"/>
                  <a:ea typeface="Roboto"/>
                  <a:cs typeface="Roboto"/>
                  <a:sym typeface="Roboto"/>
                </a:rPr>
                <a:t>: </a:t>
              </a:r>
              <a:r>
                <a:rPr lang="en-US" sz="1800" dirty="0">
                  <a:solidFill>
                    <a:srgbClr val="2A2742"/>
                  </a:solidFill>
                  <a:latin typeface="Roboto"/>
                  <a:ea typeface="Roboto"/>
                  <a:cs typeface="Roboto"/>
                  <a:sym typeface="Roboto"/>
                </a:rPr>
                <a:t>Climate, Ecosystem and Wildlife, Energy, Infrastructure, Natural Hazard, Water Planning, Water Quality, Water Quantity and Water Use, ensuring easier navigation and access.</a:t>
              </a:r>
            </a:p>
          </p:txBody>
        </p:sp>
      </p:grpSp>
      <p:grpSp>
        <p:nvGrpSpPr>
          <p:cNvPr id="44" name="Group 44"/>
          <p:cNvGrpSpPr/>
          <p:nvPr/>
        </p:nvGrpSpPr>
        <p:grpSpPr>
          <a:xfrm>
            <a:off x="7814816" y="7934026"/>
            <a:ext cx="9516367" cy="2238671"/>
            <a:chOff x="0" y="-95252"/>
            <a:chExt cx="12688490" cy="2984893"/>
          </a:xfrm>
        </p:grpSpPr>
        <p:sp>
          <p:nvSpPr>
            <p:cNvPr id="45" name="Freeform 45"/>
            <p:cNvSpPr/>
            <p:nvPr/>
          </p:nvSpPr>
          <p:spPr>
            <a:xfrm>
              <a:off x="0" y="0"/>
              <a:ext cx="12688490" cy="1749623"/>
            </a:xfrm>
            <a:custGeom>
              <a:avLst/>
              <a:gdLst/>
              <a:ahLst/>
              <a:cxnLst/>
              <a:rect l="l" t="t" r="r" b="b"/>
              <a:pathLst>
                <a:path w="12688490" h="1749623">
                  <a:moveTo>
                    <a:pt x="0" y="0"/>
                  </a:moveTo>
                  <a:lnTo>
                    <a:pt x="12688490" y="0"/>
                  </a:lnTo>
                  <a:lnTo>
                    <a:pt x="12688490" y="1749623"/>
                  </a:lnTo>
                  <a:lnTo>
                    <a:pt x="0" y="1749623"/>
                  </a:lnTo>
                  <a:close/>
                </a:path>
              </a:pathLst>
            </a:custGeom>
            <a:solidFill>
              <a:srgbClr val="000000">
                <a:alpha val="0"/>
              </a:srgbClr>
            </a:solidFill>
          </p:spPr>
        </p:sp>
        <p:sp>
          <p:nvSpPr>
            <p:cNvPr id="46" name="TextBox 46"/>
            <p:cNvSpPr txBox="1"/>
            <p:nvPr/>
          </p:nvSpPr>
          <p:spPr>
            <a:xfrm>
              <a:off x="0" y="-95252"/>
              <a:ext cx="12688490" cy="2984893"/>
            </a:xfrm>
            <a:prstGeom prst="rect">
              <a:avLst/>
            </a:prstGeom>
          </p:spPr>
          <p:txBody>
            <a:bodyPr lIns="0" tIns="0" rIns="0" bIns="0" rtlCol="0" anchor="t"/>
            <a:lstStyle/>
            <a:p>
              <a:pPr algn="l">
                <a:lnSpc>
                  <a:spcPts val="3437"/>
                </a:lnSpc>
              </a:pPr>
              <a:r>
                <a:rPr lang="en-GB" sz="2125" b="1" dirty="0">
                  <a:solidFill>
                    <a:srgbClr val="2A2742"/>
                  </a:solidFill>
                  <a:latin typeface="Arimo"/>
                  <a:ea typeface="Arimo"/>
                  <a:cs typeface="Arimo"/>
                  <a:sym typeface="Arimo"/>
                </a:rPr>
                <a:t>Related Data Portal:</a:t>
              </a:r>
              <a:r>
                <a:rPr lang="en-GB" sz="2125" dirty="0">
                  <a:solidFill>
                    <a:srgbClr val="2A2742"/>
                  </a:solidFill>
                  <a:latin typeface="Arimo"/>
                  <a:ea typeface="Arimo"/>
                  <a:cs typeface="Arimo"/>
                  <a:sym typeface="Arimo"/>
                </a:rPr>
                <a:t> Provides links to other related data portals. These portals offer additional datasets, reports and resources focused on water resources, management and policies. By accessing these linked portals, complementary information can be explored. </a:t>
              </a:r>
              <a:r>
                <a:rPr lang="en-US" sz="2125" dirty="0">
                  <a:solidFill>
                    <a:srgbClr val="2A2742"/>
                  </a:solidFill>
                  <a:latin typeface="Arimo"/>
                  <a:ea typeface="Arimo"/>
                  <a:cs typeface="Arimo"/>
                  <a:sym typeface="Arimo"/>
                </a:rPr>
                <a:t>Direct links to state agencies are included for comprehensive access. </a:t>
              </a:r>
            </a:p>
          </p:txBody>
        </p:sp>
      </p:grpSp>
      <p:sp>
        <p:nvSpPr>
          <p:cNvPr id="50" name="AutoShape 50"/>
          <p:cNvSpPr/>
          <p:nvPr/>
        </p:nvSpPr>
        <p:spPr>
          <a:xfrm flipV="1">
            <a:off x="7385103" y="4076700"/>
            <a:ext cx="3404983" cy="0"/>
          </a:xfrm>
          <a:prstGeom prst="line">
            <a:avLst/>
          </a:prstGeom>
          <a:ln w="38100" cap="flat">
            <a:solidFill>
              <a:srgbClr val="145DA0"/>
            </a:solidFill>
            <a:prstDash val="solid"/>
            <a:headEnd type="none" w="sm" len="sm"/>
            <a:tailEnd type="none" w="sm" len="sm"/>
          </a:ln>
        </p:spPr>
      </p:sp>
      <p:sp>
        <p:nvSpPr>
          <p:cNvPr id="51" name="AutoShape 51"/>
          <p:cNvSpPr/>
          <p:nvPr/>
        </p:nvSpPr>
        <p:spPr>
          <a:xfrm flipV="1">
            <a:off x="14565828" y="4076700"/>
            <a:ext cx="3404983" cy="0"/>
          </a:xfrm>
          <a:prstGeom prst="line">
            <a:avLst/>
          </a:prstGeom>
          <a:ln w="38100" cap="flat">
            <a:solidFill>
              <a:srgbClr val="145DA0"/>
            </a:solidFill>
            <a:prstDash val="solid"/>
            <a:headEnd type="none" w="sm" len="sm"/>
            <a:tailEnd type="none" w="sm" len="sm"/>
          </a:ln>
        </p:spPr>
      </p:sp>
      <p:sp>
        <p:nvSpPr>
          <p:cNvPr id="52" name="AutoShape 52"/>
          <p:cNvSpPr/>
          <p:nvPr/>
        </p:nvSpPr>
        <p:spPr>
          <a:xfrm flipV="1">
            <a:off x="10996817" y="4076700"/>
            <a:ext cx="3404983" cy="0"/>
          </a:xfrm>
          <a:prstGeom prst="line">
            <a:avLst/>
          </a:prstGeom>
          <a:ln w="38100" cap="flat">
            <a:solidFill>
              <a:srgbClr val="145DA0"/>
            </a:solidFill>
            <a:prstDash val="solid"/>
            <a:headEnd type="none" w="sm" len="sm"/>
            <a:tailEnd type="none" w="sm" len="sm"/>
          </a:ln>
        </p:spPr>
      </p:sp>
      <p:sp>
        <p:nvSpPr>
          <p:cNvPr id="53" name="Freeform 53"/>
          <p:cNvSpPr/>
          <p:nvPr/>
        </p:nvSpPr>
        <p:spPr>
          <a:xfrm>
            <a:off x="12318544" y="3015365"/>
            <a:ext cx="787229" cy="665920"/>
          </a:xfrm>
          <a:custGeom>
            <a:avLst/>
            <a:gdLst/>
            <a:ahLst/>
            <a:cxnLst/>
            <a:rect l="l" t="t" r="r" b="b"/>
            <a:pathLst>
              <a:path w="708674" h="708674">
                <a:moveTo>
                  <a:pt x="0" y="0"/>
                </a:moveTo>
                <a:lnTo>
                  <a:pt x="708674" y="0"/>
                </a:lnTo>
                <a:lnTo>
                  <a:pt x="708674" y="708673"/>
                </a:lnTo>
                <a:lnTo>
                  <a:pt x="0" y="708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4" name="Freeform 54"/>
          <p:cNvSpPr/>
          <p:nvPr/>
        </p:nvSpPr>
        <p:spPr>
          <a:xfrm>
            <a:off x="15849600" y="2933700"/>
            <a:ext cx="686681" cy="686681"/>
          </a:xfrm>
          <a:custGeom>
            <a:avLst/>
            <a:gdLst/>
            <a:ahLst/>
            <a:cxnLst/>
            <a:rect l="l" t="t" r="r" b="b"/>
            <a:pathLst>
              <a:path w="686681" h="686681">
                <a:moveTo>
                  <a:pt x="0" y="0"/>
                </a:moveTo>
                <a:lnTo>
                  <a:pt x="686681" y="0"/>
                </a:lnTo>
                <a:lnTo>
                  <a:pt x="686681" y="686680"/>
                </a:lnTo>
                <a:lnTo>
                  <a:pt x="0" y="6866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56" name="Picture 55">
            <a:extLst>
              <a:ext uri="{FF2B5EF4-FFF2-40B4-BE49-F238E27FC236}">
                <a16:creationId xmlns:a16="http://schemas.microsoft.com/office/drawing/2014/main" id="{17C5B72C-2620-2423-EE9E-16389E9010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201" y="6151404"/>
            <a:ext cx="6039900" cy="3868896"/>
          </a:xfrm>
          <a:prstGeom prst="rect">
            <a:avLst/>
          </a:prstGeom>
          <a:ln>
            <a:noFill/>
          </a:ln>
          <a:effectLst>
            <a:outerShdw blurRad="190500" algn="tl" rotWithShape="0">
              <a:srgbClr val="000000">
                <a:alpha val="70000"/>
              </a:srgbClr>
            </a:outerShdw>
          </a:effectLst>
        </p:spPr>
      </p:pic>
      <p:pic>
        <p:nvPicPr>
          <p:cNvPr id="58" name="Picture 57">
            <a:extLst>
              <a:ext uri="{FF2B5EF4-FFF2-40B4-BE49-F238E27FC236}">
                <a16:creationId xmlns:a16="http://schemas.microsoft.com/office/drawing/2014/main" id="{9AF3E6E6-940B-FA7F-D232-B3FF5780D3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8200" y="1003322"/>
            <a:ext cx="5304370" cy="482597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60126"/>
            <a:ext cx="20197673" cy="6463625"/>
            <a:chOff x="0" y="0"/>
            <a:chExt cx="26930230" cy="8618166"/>
          </a:xfrm>
        </p:grpSpPr>
        <p:grpSp>
          <p:nvGrpSpPr>
            <p:cNvPr id="3" name="Group 3"/>
            <p:cNvGrpSpPr/>
            <p:nvPr/>
          </p:nvGrpSpPr>
          <p:grpSpPr>
            <a:xfrm>
              <a:off x="21949522" y="0"/>
              <a:ext cx="4980708" cy="49807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53018" y="1432164"/>
              <a:ext cx="1715933" cy="171593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3"/>
              <a:stretch>
                <a:fillRect/>
              </a:stretch>
            </a:blipFill>
          </p:spPr>
        </p:sp>
      </p:grpSp>
      <p:grpSp>
        <p:nvGrpSpPr>
          <p:cNvPr id="10" name="Group 10"/>
          <p:cNvGrpSpPr/>
          <p:nvPr/>
        </p:nvGrpSpPr>
        <p:grpSpPr>
          <a:xfrm>
            <a:off x="1949897" y="24897"/>
            <a:ext cx="14966503" cy="1033306"/>
            <a:chOff x="0" y="-28574"/>
            <a:chExt cx="19955337" cy="1377742"/>
          </a:xfrm>
        </p:grpSpPr>
        <p:sp>
          <p:nvSpPr>
            <p:cNvPr id="11" name="Freeform 11"/>
            <p:cNvSpPr/>
            <p:nvPr/>
          </p:nvSpPr>
          <p:spPr>
            <a:xfrm>
              <a:off x="0" y="0"/>
              <a:ext cx="17355268" cy="1349168"/>
            </a:xfrm>
            <a:custGeom>
              <a:avLst/>
              <a:gdLst/>
              <a:ahLst/>
              <a:cxnLst/>
              <a:rect l="l" t="t" r="r" b="b"/>
              <a:pathLst>
                <a:path w="17355268" h="1349168">
                  <a:moveTo>
                    <a:pt x="0" y="0"/>
                  </a:moveTo>
                  <a:lnTo>
                    <a:pt x="17355268" y="0"/>
                  </a:lnTo>
                  <a:lnTo>
                    <a:pt x="17355268" y="1349168"/>
                  </a:lnTo>
                  <a:lnTo>
                    <a:pt x="0" y="1349168"/>
                  </a:lnTo>
                  <a:close/>
                </a:path>
              </a:pathLst>
            </a:custGeom>
            <a:solidFill>
              <a:srgbClr val="000000">
                <a:alpha val="0"/>
              </a:srgbClr>
            </a:solidFill>
          </p:spPr>
        </p:sp>
        <p:sp>
          <p:nvSpPr>
            <p:cNvPr id="12" name="TextBox 12"/>
            <p:cNvSpPr txBox="1"/>
            <p:nvPr/>
          </p:nvSpPr>
          <p:spPr>
            <a:xfrm>
              <a:off x="169091" y="-28574"/>
              <a:ext cx="19786246" cy="1001539"/>
            </a:xfrm>
            <a:prstGeom prst="rect">
              <a:avLst/>
            </a:prstGeom>
          </p:spPr>
          <p:txBody>
            <a:bodyPr lIns="0" tIns="0" rIns="0" bIns="0" rtlCol="0" anchor="t"/>
            <a:lstStyle/>
            <a:p>
              <a:pPr algn="l">
                <a:lnSpc>
                  <a:spcPts val="6499"/>
                </a:lnSpc>
              </a:pPr>
              <a:r>
                <a:rPr lang="en-US" sz="5250" b="1" dirty="0">
                  <a:solidFill>
                    <a:srgbClr val="074B82"/>
                  </a:solidFill>
                  <a:latin typeface="Roboto Bold"/>
                  <a:ea typeface="Roboto Bold"/>
                  <a:cs typeface="Roboto Bold"/>
                  <a:sym typeface="Roboto Bold"/>
                </a:rPr>
                <a:t>Step-by-Step Guide to Portal Navigation</a:t>
              </a:r>
            </a:p>
          </p:txBody>
        </p:sp>
      </p:grpSp>
      <p:grpSp>
        <p:nvGrpSpPr>
          <p:cNvPr id="13" name="Group 13"/>
          <p:cNvGrpSpPr/>
          <p:nvPr/>
        </p:nvGrpSpPr>
        <p:grpSpPr>
          <a:xfrm>
            <a:off x="212932" y="4147569"/>
            <a:ext cx="199132" cy="1848445"/>
            <a:chOff x="0" y="0"/>
            <a:chExt cx="265510" cy="2464593"/>
          </a:xfrm>
        </p:grpSpPr>
        <p:sp>
          <p:nvSpPr>
            <p:cNvPr id="14" name="Freeform 14"/>
            <p:cNvSpPr/>
            <p:nvPr/>
          </p:nvSpPr>
          <p:spPr>
            <a:xfrm>
              <a:off x="0" y="0"/>
              <a:ext cx="265430" cy="2464562"/>
            </a:xfrm>
            <a:custGeom>
              <a:avLst/>
              <a:gdLst/>
              <a:ahLst/>
              <a:cxnLst/>
              <a:rect l="l" t="t" r="r" b="b"/>
              <a:pathLst>
                <a:path w="265430" h="2464562">
                  <a:moveTo>
                    <a:pt x="0" y="53086"/>
                  </a:moveTo>
                  <a:cubicBezTo>
                    <a:pt x="0" y="23749"/>
                    <a:pt x="23749" y="0"/>
                    <a:pt x="53086" y="0"/>
                  </a:cubicBezTo>
                  <a:lnTo>
                    <a:pt x="212344" y="0"/>
                  </a:lnTo>
                  <a:cubicBezTo>
                    <a:pt x="241681" y="0"/>
                    <a:pt x="265430" y="23749"/>
                    <a:pt x="265430" y="53086"/>
                  </a:cubicBezTo>
                  <a:lnTo>
                    <a:pt x="265430" y="2411476"/>
                  </a:lnTo>
                  <a:cubicBezTo>
                    <a:pt x="265430" y="2440813"/>
                    <a:pt x="241681" y="2464562"/>
                    <a:pt x="212344" y="2464562"/>
                  </a:cubicBezTo>
                  <a:lnTo>
                    <a:pt x="53086" y="2464562"/>
                  </a:lnTo>
                  <a:cubicBezTo>
                    <a:pt x="23749" y="2464562"/>
                    <a:pt x="0" y="2440813"/>
                    <a:pt x="0" y="2411476"/>
                  </a:cubicBezTo>
                  <a:close/>
                </a:path>
              </a:pathLst>
            </a:custGeom>
            <a:solidFill>
              <a:srgbClr val="F9F7F7"/>
            </a:solidFill>
          </p:spPr>
        </p:sp>
      </p:grpSp>
      <p:grpSp>
        <p:nvGrpSpPr>
          <p:cNvPr id="15" name="Group 15"/>
          <p:cNvGrpSpPr/>
          <p:nvPr/>
        </p:nvGrpSpPr>
        <p:grpSpPr>
          <a:xfrm>
            <a:off x="810329" y="4118994"/>
            <a:ext cx="3718023" cy="443508"/>
            <a:chOff x="0" y="-38100"/>
            <a:chExt cx="4957364" cy="591343"/>
          </a:xfrm>
        </p:grpSpPr>
        <p:sp>
          <p:nvSpPr>
            <p:cNvPr id="16" name="Freeform 16"/>
            <p:cNvSpPr/>
            <p:nvPr/>
          </p:nvSpPr>
          <p:spPr>
            <a:xfrm>
              <a:off x="0" y="0"/>
              <a:ext cx="4431904" cy="553243"/>
            </a:xfrm>
            <a:custGeom>
              <a:avLst/>
              <a:gdLst/>
              <a:ahLst/>
              <a:cxnLst/>
              <a:rect l="l" t="t" r="r" b="b"/>
              <a:pathLst>
                <a:path w="4431904" h="553243">
                  <a:moveTo>
                    <a:pt x="0" y="0"/>
                  </a:moveTo>
                  <a:lnTo>
                    <a:pt x="4431904" y="0"/>
                  </a:lnTo>
                  <a:lnTo>
                    <a:pt x="4431904" y="553243"/>
                  </a:lnTo>
                  <a:lnTo>
                    <a:pt x="0" y="553243"/>
                  </a:lnTo>
                  <a:close/>
                </a:path>
              </a:pathLst>
            </a:custGeom>
            <a:solidFill>
              <a:srgbClr val="000000">
                <a:alpha val="0"/>
              </a:srgbClr>
            </a:solidFill>
          </p:spPr>
        </p:sp>
        <p:sp>
          <p:nvSpPr>
            <p:cNvPr id="17" name="TextBox 17"/>
            <p:cNvSpPr txBox="1"/>
            <p:nvPr/>
          </p:nvSpPr>
          <p:spPr>
            <a:xfrm>
              <a:off x="0" y="-38100"/>
              <a:ext cx="4957364" cy="591343"/>
            </a:xfrm>
            <a:prstGeom prst="rect">
              <a:avLst/>
            </a:prstGeom>
          </p:spPr>
          <p:txBody>
            <a:bodyPr lIns="0" tIns="0" rIns="0" bIns="0" rtlCol="0" anchor="t"/>
            <a:lstStyle/>
            <a:p>
              <a:pPr algn="l">
                <a:lnSpc>
                  <a:spcPts val="3437"/>
                </a:lnSpc>
              </a:pPr>
              <a:r>
                <a:rPr lang="en-US" sz="2750" b="1" dirty="0">
                  <a:solidFill>
                    <a:srgbClr val="231971"/>
                  </a:solidFill>
                  <a:latin typeface="Arimo Bold"/>
                  <a:ea typeface="Arimo Bold"/>
                  <a:cs typeface="Arimo Bold"/>
                  <a:sym typeface="Arimo Bold"/>
                </a:rPr>
                <a:t>Accessing the Portal</a:t>
              </a:r>
            </a:p>
          </p:txBody>
        </p:sp>
      </p:grpSp>
      <p:grpSp>
        <p:nvGrpSpPr>
          <p:cNvPr id="18" name="Group 18"/>
          <p:cNvGrpSpPr/>
          <p:nvPr/>
        </p:nvGrpSpPr>
        <p:grpSpPr>
          <a:xfrm>
            <a:off x="810330" y="4721748"/>
            <a:ext cx="7812008" cy="1274266"/>
            <a:chOff x="0" y="0"/>
            <a:chExt cx="10416010" cy="1699022"/>
          </a:xfrm>
        </p:grpSpPr>
        <p:sp>
          <p:nvSpPr>
            <p:cNvPr id="19" name="Freeform 19"/>
            <p:cNvSpPr/>
            <p:nvPr/>
          </p:nvSpPr>
          <p:spPr>
            <a:xfrm>
              <a:off x="0" y="0"/>
              <a:ext cx="10416010" cy="1699022"/>
            </a:xfrm>
            <a:custGeom>
              <a:avLst/>
              <a:gdLst/>
              <a:ahLst/>
              <a:cxnLst/>
              <a:rect l="l" t="t" r="r" b="b"/>
              <a:pathLst>
                <a:path w="10416010" h="1699022">
                  <a:moveTo>
                    <a:pt x="0" y="0"/>
                  </a:moveTo>
                  <a:lnTo>
                    <a:pt x="10416010" y="0"/>
                  </a:lnTo>
                  <a:lnTo>
                    <a:pt x="10416010" y="1699022"/>
                  </a:lnTo>
                  <a:lnTo>
                    <a:pt x="0" y="1699022"/>
                  </a:lnTo>
                  <a:close/>
                </a:path>
              </a:pathLst>
            </a:custGeom>
            <a:solidFill>
              <a:srgbClr val="000000">
                <a:alpha val="0"/>
              </a:srgbClr>
            </a:solidFill>
          </p:spPr>
        </p:sp>
        <p:sp>
          <p:nvSpPr>
            <p:cNvPr id="20" name="TextBox 20"/>
            <p:cNvSpPr txBox="1"/>
            <p:nvPr/>
          </p:nvSpPr>
          <p:spPr>
            <a:xfrm>
              <a:off x="0" y="-114300"/>
              <a:ext cx="10416010" cy="1813322"/>
            </a:xfrm>
            <a:prstGeom prst="rect">
              <a:avLst/>
            </a:prstGeom>
          </p:spPr>
          <p:txBody>
            <a:bodyPr lIns="0" tIns="0" rIns="0" bIns="0" rtlCol="0" anchor="t"/>
            <a:lstStyle/>
            <a:p>
              <a:pPr algn="l">
                <a:lnSpc>
                  <a:spcPts val="3312"/>
                </a:lnSpc>
              </a:pPr>
              <a:r>
                <a:rPr lang="en-US" sz="1937" dirty="0">
                  <a:solidFill>
                    <a:srgbClr val="2A2742"/>
                  </a:solidFill>
                  <a:latin typeface="Arimo"/>
                  <a:ea typeface="Arimo"/>
                  <a:cs typeface="Arimo"/>
                  <a:sym typeface="Arimo"/>
                </a:rPr>
                <a:t>Open a web browser and enter the URL </a:t>
              </a:r>
              <a:r>
                <a:rPr lang="en-US" sz="1937" u="sng" dirty="0">
                  <a:solidFill>
                    <a:srgbClr val="0563C1"/>
                  </a:solidFill>
                  <a:latin typeface="Arimo"/>
                  <a:ea typeface="Arimo"/>
                  <a:cs typeface="Arimo"/>
                  <a:sym typeface="Arimo"/>
                  <a:hlinkClick r:id="rId4" tooltip="https://nwdp.nwic.in/"/>
                </a:rPr>
                <a:t>https://nwdp.nwic.in/</a:t>
              </a:r>
              <a:r>
                <a:rPr lang="en-US" sz="1937" dirty="0">
                  <a:solidFill>
                    <a:srgbClr val="2A2742"/>
                  </a:solidFill>
                  <a:latin typeface="Arimo"/>
                  <a:ea typeface="Arimo"/>
                  <a:cs typeface="Arimo"/>
                  <a:sym typeface="Arimo"/>
                </a:rPr>
                <a:t> in the address bar. The homepage will load, displaying key components like the search bar and data categories.</a:t>
              </a:r>
            </a:p>
          </p:txBody>
        </p:sp>
      </p:grpSp>
      <p:grpSp>
        <p:nvGrpSpPr>
          <p:cNvPr id="21" name="Group 21"/>
          <p:cNvGrpSpPr/>
          <p:nvPr/>
        </p:nvGrpSpPr>
        <p:grpSpPr>
          <a:xfrm>
            <a:off x="611198" y="6138889"/>
            <a:ext cx="199132" cy="1848445"/>
            <a:chOff x="0" y="0"/>
            <a:chExt cx="265510" cy="2464593"/>
          </a:xfrm>
        </p:grpSpPr>
        <p:sp>
          <p:nvSpPr>
            <p:cNvPr id="22" name="Freeform 22"/>
            <p:cNvSpPr/>
            <p:nvPr/>
          </p:nvSpPr>
          <p:spPr>
            <a:xfrm>
              <a:off x="0" y="0"/>
              <a:ext cx="265430" cy="2464562"/>
            </a:xfrm>
            <a:custGeom>
              <a:avLst/>
              <a:gdLst/>
              <a:ahLst/>
              <a:cxnLst/>
              <a:rect l="l" t="t" r="r" b="b"/>
              <a:pathLst>
                <a:path w="265430" h="2464562">
                  <a:moveTo>
                    <a:pt x="0" y="53086"/>
                  </a:moveTo>
                  <a:cubicBezTo>
                    <a:pt x="0" y="23749"/>
                    <a:pt x="23749" y="0"/>
                    <a:pt x="53086" y="0"/>
                  </a:cubicBezTo>
                  <a:lnTo>
                    <a:pt x="212344" y="0"/>
                  </a:lnTo>
                  <a:cubicBezTo>
                    <a:pt x="241681" y="0"/>
                    <a:pt x="265430" y="23749"/>
                    <a:pt x="265430" y="53086"/>
                  </a:cubicBezTo>
                  <a:lnTo>
                    <a:pt x="265430" y="2411476"/>
                  </a:lnTo>
                  <a:cubicBezTo>
                    <a:pt x="265430" y="2440813"/>
                    <a:pt x="241681" y="2464562"/>
                    <a:pt x="212344" y="2464562"/>
                  </a:cubicBezTo>
                  <a:lnTo>
                    <a:pt x="53086" y="2464562"/>
                  </a:lnTo>
                  <a:cubicBezTo>
                    <a:pt x="23749" y="2464562"/>
                    <a:pt x="0" y="2440813"/>
                    <a:pt x="0" y="2411476"/>
                  </a:cubicBezTo>
                  <a:close/>
                </a:path>
              </a:pathLst>
            </a:custGeom>
            <a:solidFill>
              <a:srgbClr val="F9F7F7"/>
            </a:solidFill>
          </p:spPr>
        </p:sp>
      </p:grpSp>
      <p:grpSp>
        <p:nvGrpSpPr>
          <p:cNvPr id="23" name="Group 23"/>
          <p:cNvGrpSpPr/>
          <p:nvPr/>
        </p:nvGrpSpPr>
        <p:grpSpPr>
          <a:xfrm>
            <a:off x="1208592" y="6138889"/>
            <a:ext cx="3319760" cy="414933"/>
            <a:chOff x="0" y="0"/>
            <a:chExt cx="4426347" cy="553243"/>
          </a:xfrm>
        </p:grpSpPr>
        <p:sp>
          <p:nvSpPr>
            <p:cNvPr id="24" name="Freeform 24"/>
            <p:cNvSpPr/>
            <p:nvPr/>
          </p:nvSpPr>
          <p:spPr>
            <a:xfrm>
              <a:off x="0" y="0"/>
              <a:ext cx="4426347" cy="553243"/>
            </a:xfrm>
            <a:custGeom>
              <a:avLst/>
              <a:gdLst/>
              <a:ahLst/>
              <a:cxnLst/>
              <a:rect l="l" t="t" r="r" b="b"/>
              <a:pathLst>
                <a:path w="4426347" h="553243">
                  <a:moveTo>
                    <a:pt x="0" y="0"/>
                  </a:moveTo>
                  <a:lnTo>
                    <a:pt x="4426347" y="0"/>
                  </a:lnTo>
                  <a:lnTo>
                    <a:pt x="4426347" y="553243"/>
                  </a:lnTo>
                  <a:lnTo>
                    <a:pt x="0" y="553243"/>
                  </a:lnTo>
                  <a:close/>
                </a:path>
              </a:pathLst>
            </a:custGeom>
            <a:solidFill>
              <a:srgbClr val="000000">
                <a:alpha val="0"/>
              </a:srgbClr>
            </a:solidFill>
          </p:spPr>
        </p:sp>
        <p:sp>
          <p:nvSpPr>
            <p:cNvPr id="25" name="TextBox 25"/>
            <p:cNvSpPr txBox="1"/>
            <p:nvPr/>
          </p:nvSpPr>
          <p:spPr>
            <a:xfrm>
              <a:off x="0" y="-38100"/>
              <a:ext cx="4426347" cy="591343"/>
            </a:xfrm>
            <a:prstGeom prst="rect">
              <a:avLst/>
            </a:prstGeom>
          </p:spPr>
          <p:txBody>
            <a:bodyPr lIns="0" tIns="0" rIns="0" bIns="0" rtlCol="0" anchor="t"/>
            <a:lstStyle/>
            <a:p>
              <a:pPr algn="l">
                <a:lnSpc>
                  <a:spcPts val="3437"/>
                </a:lnSpc>
              </a:pPr>
              <a:r>
                <a:rPr lang="en-US" sz="2750" b="1">
                  <a:solidFill>
                    <a:srgbClr val="231971"/>
                  </a:solidFill>
                  <a:latin typeface="Arimo Bold"/>
                  <a:ea typeface="Arimo Bold"/>
                  <a:cs typeface="Arimo Bold"/>
                  <a:sym typeface="Arimo Bold"/>
                </a:rPr>
                <a:t>Exploring Datasets</a:t>
              </a:r>
            </a:p>
          </p:txBody>
        </p:sp>
      </p:grpSp>
      <p:grpSp>
        <p:nvGrpSpPr>
          <p:cNvPr id="26" name="Group 26"/>
          <p:cNvGrpSpPr/>
          <p:nvPr/>
        </p:nvGrpSpPr>
        <p:grpSpPr>
          <a:xfrm>
            <a:off x="1208594" y="6713068"/>
            <a:ext cx="7413745" cy="1274266"/>
            <a:chOff x="0" y="0"/>
            <a:chExt cx="9884993" cy="1699022"/>
          </a:xfrm>
        </p:grpSpPr>
        <p:sp>
          <p:nvSpPr>
            <p:cNvPr id="27" name="Freeform 27"/>
            <p:cNvSpPr/>
            <p:nvPr/>
          </p:nvSpPr>
          <p:spPr>
            <a:xfrm>
              <a:off x="0" y="0"/>
              <a:ext cx="9884994" cy="1699022"/>
            </a:xfrm>
            <a:custGeom>
              <a:avLst/>
              <a:gdLst/>
              <a:ahLst/>
              <a:cxnLst/>
              <a:rect l="l" t="t" r="r" b="b"/>
              <a:pathLst>
                <a:path w="9884994" h="1699022">
                  <a:moveTo>
                    <a:pt x="0" y="0"/>
                  </a:moveTo>
                  <a:lnTo>
                    <a:pt x="9884994" y="0"/>
                  </a:lnTo>
                  <a:lnTo>
                    <a:pt x="9884994" y="1699022"/>
                  </a:lnTo>
                  <a:lnTo>
                    <a:pt x="0" y="1699022"/>
                  </a:lnTo>
                  <a:close/>
                </a:path>
              </a:pathLst>
            </a:custGeom>
            <a:solidFill>
              <a:srgbClr val="000000">
                <a:alpha val="0"/>
              </a:srgbClr>
            </a:solidFill>
          </p:spPr>
        </p:sp>
        <p:sp>
          <p:nvSpPr>
            <p:cNvPr id="28" name="TextBox 28"/>
            <p:cNvSpPr txBox="1"/>
            <p:nvPr/>
          </p:nvSpPr>
          <p:spPr>
            <a:xfrm>
              <a:off x="0" y="-114300"/>
              <a:ext cx="9884993" cy="1813322"/>
            </a:xfrm>
            <a:prstGeom prst="rect">
              <a:avLst/>
            </a:prstGeom>
          </p:spPr>
          <p:txBody>
            <a:bodyPr lIns="0" tIns="0" rIns="0" bIns="0" rtlCol="0" anchor="t"/>
            <a:lstStyle/>
            <a:p>
              <a:pPr algn="l">
                <a:lnSpc>
                  <a:spcPts val="3312"/>
                </a:lnSpc>
              </a:pPr>
              <a:r>
                <a:rPr lang="en-US" sz="1937">
                  <a:solidFill>
                    <a:srgbClr val="2A2742"/>
                  </a:solidFill>
                  <a:latin typeface="Arimo"/>
                  <a:ea typeface="Arimo"/>
                  <a:cs typeface="Arimo"/>
                  <a:sym typeface="Arimo"/>
                </a:rPr>
                <a:t>Click on the search bar, type keywords, and press Enter. The Datasets Page will open with search results. Use filters on the left sidebar to refine your search.</a:t>
              </a:r>
            </a:p>
          </p:txBody>
        </p:sp>
      </p:grpSp>
      <p:grpSp>
        <p:nvGrpSpPr>
          <p:cNvPr id="29" name="Group 29"/>
          <p:cNvGrpSpPr/>
          <p:nvPr/>
        </p:nvGrpSpPr>
        <p:grpSpPr>
          <a:xfrm>
            <a:off x="1009610" y="8177204"/>
            <a:ext cx="199132" cy="1848445"/>
            <a:chOff x="0" y="0"/>
            <a:chExt cx="265510" cy="2464593"/>
          </a:xfrm>
        </p:grpSpPr>
        <p:sp>
          <p:nvSpPr>
            <p:cNvPr id="30" name="Freeform 30"/>
            <p:cNvSpPr/>
            <p:nvPr/>
          </p:nvSpPr>
          <p:spPr>
            <a:xfrm>
              <a:off x="0" y="0"/>
              <a:ext cx="265430" cy="2464562"/>
            </a:xfrm>
            <a:custGeom>
              <a:avLst/>
              <a:gdLst/>
              <a:ahLst/>
              <a:cxnLst/>
              <a:rect l="l" t="t" r="r" b="b"/>
              <a:pathLst>
                <a:path w="265430" h="2464562">
                  <a:moveTo>
                    <a:pt x="0" y="53086"/>
                  </a:moveTo>
                  <a:cubicBezTo>
                    <a:pt x="0" y="23749"/>
                    <a:pt x="23749" y="0"/>
                    <a:pt x="53086" y="0"/>
                  </a:cubicBezTo>
                  <a:lnTo>
                    <a:pt x="212344" y="0"/>
                  </a:lnTo>
                  <a:cubicBezTo>
                    <a:pt x="241681" y="0"/>
                    <a:pt x="265430" y="23749"/>
                    <a:pt x="265430" y="53086"/>
                  </a:cubicBezTo>
                  <a:lnTo>
                    <a:pt x="265430" y="2411476"/>
                  </a:lnTo>
                  <a:cubicBezTo>
                    <a:pt x="265430" y="2440813"/>
                    <a:pt x="241681" y="2464562"/>
                    <a:pt x="212344" y="2464562"/>
                  </a:cubicBezTo>
                  <a:lnTo>
                    <a:pt x="53086" y="2464562"/>
                  </a:lnTo>
                  <a:cubicBezTo>
                    <a:pt x="23749" y="2464562"/>
                    <a:pt x="0" y="2440813"/>
                    <a:pt x="0" y="2411476"/>
                  </a:cubicBezTo>
                  <a:close/>
                </a:path>
              </a:pathLst>
            </a:custGeom>
            <a:solidFill>
              <a:srgbClr val="F9F7F7"/>
            </a:solidFill>
          </p:spPr>
        </p:sp>
      </p:grpSp>
      <p:grpSp>
        <p:nvGrpSpPr>
          <p:cNvPr id="31" name="Group 31"/>
          <p:cNvGrpSpPr/>
          <p:nvPr/>
        </p:nvGrpSpPr>
        <p:grpSpPr>
          <a:xfrm>
            <a:off x="1607006" y="8148629"/>
            <a:ext cx="3650794" cy="443508"/>
            <a:chOff x="0" y="-38100"/>
            <a:chExt cx="4867726" cy="591343"/>
          </a:xfrm>
        </p:grpSpPr>
        <p:sp>
          <p:nvSpPr>
            <p:cNvPr id="32" name="Freeform 32"/>
            <p:cNvSpPr/>
            <p:nvPr/>
          </p:nvSpPr>
          <p:spPr>
            <a:xfrm>
              <a:off x="0" y="0"/>
              <a:ext cx="4426347" cy="553243"/>
            </a:xfrm>
            <a:custGeom>
              <a:avLst/>
              <a:gdLst/>
              <a:ahLst/>
              <a:cxnLst/>
              <a:rect l="l" t="t" r="r" b="b"/>
              <a:pathLst>
                <a:path w="4426347" h="553243">
                  <a:moveTo>
                    <a:pt x="0" y="0"/>
                  </a:moveTo>
                  <a:lnTo>
                    <a:pt x="4426347" y="0"/>
                  </a:lnTo>
                  <a:lnTo>
                    <a:pt x="4426347" y="553243"/>
                  </a:lnTo>
                  <a:lnTo>
                    <a:pt x="0" y="553243"/>
                  </a:lnTo>
                  <a:close/>
                </a:path>
              </a:pathLst>
            </a:custGeom>
            <a:solidFill>
              <a:srgbClr val="000000">
                <a:alpha val="0"/>
              </a:srgbClr>
            </a:solidFill>
          </p:spPr>
        </p:sp>
        <p:sp>
          <p:nvSpPr>
            <p:cNvPr id="33" name="TextBox 33"/>
            <p:cNvSpPr txBox="1"/>
            <p:nvPr/>
          </p:nvSpPr>
          <p:spPr>
            <a:xfrm>
              <a:off x="0" y="-38100"/>
              <a:ext cx="4867726" cy="591343"/>
            </a:xfrm>
            <a:prstGeom prst="rect">
              <a:avLst/>
            </a:prstGeom>
          </p:spPr>
          <p:txBody>
            <a:bodyPr lIns="0" tIns="0" rIns="0" bIns="0" rtlCol="0" anchor="t"/>
            <a:lstStyle/>
            <a:p>
              <a:pPr algn="l">
                <a:lnSpc>
                  <a:spcPts val="3437"/>
                </a:lnSpc>
              </a:pPr>
              <a:r>
                <a:rPr lang="en-US" sz="2750" b="1" dirty="0">
                  <a:solidFill>
                    <a:srgbClr val="231971"/>
                  </a:solidFill>
                  <a:latin typeface="Arimo Bold"/>
                  <a:ea typeface="Arimo Bold"/>
                  <a:cs typeface="Arimo Bold"/>
                  <a:sym typeface="Arimo Bold"/>
                </a:rPr>
                <a:t>Accessing a Dataset</a:t>
              </a:r>
            </a:p>
          </p:txBody>
        </p:sp>
      </p:grpSp>
      <p:grpSp>
        <p:nvGrpSpPr>
          <p:cNvPr id="34" name="Group 34"/>
          <p:cNvGrpSpPr/>
          <p:nvPr/>
        </p:nvGrpSpPr>
        <p:grpSpPr>
          <a:xfrm>
            <a:off x="1607006" y="8751383"/>
            <a:ext cx="7015331" cy="1445766"/>
            <a:chOff x="0" y="0"/>
            <a:chExt cx="9353775" cy="1927688"/>
          </a:xfrm>
        </p:grpSpPr>
        <p:sp>
          <p:nvSpPr>
            <p:cNvPr id="35" name="Freeform 35"/>
            <p:cNvSpPr/>
            <p:nvPr/>
          </p:nvSpPr>
          <p:spPr>
            <a:xfrm>
              <a:off x="0" y="0"/>
              <a:ext cx="9353775" cy="1927688"/>
            </a:xfrm>
            <a:custGeom>
              <a:avLst/>
              <a:gdLst/>
              <a:ahLst/>
              <a:cxnLst/>
              <a:rect l="l" t="t" r="r" b="b"/>
              <a:pathLst>
                <a:path w="9353775" h="1927688">
                  <a:moveTo>
                    <a:pt x="0" y="0"/>
                  </a:moveTo>
                  <a:lnTo>
                    <a:pt x="9353775" y="0"/>
                  </a:lnTo>
                  <a:lnTo>
                    <a:pt x="9353775" y="1927688"/>
                  </a:lnTo>
                  <a:lnTo>
                    <a:pt x="0" y="1927688"/>
                  </a:lnTo>
                  <a:close/>
                </a:path>
              </a:pathLst>
            </a:custGeom>
            <a:solidFill>
              <a:srgbClr val="000000">
                <a:alpha val="0"/>
              </a:srgbClr>
            </a:solidFill>
          </p:spPr>
        </p:sp>
        <p:sp>
          <p:nvSpPr>
            <p:cNvPr id="36" name="TextBox 36"/>
            <p:cNvSpPr txBox="1"/>
            <p:nvPr/>
          </p:nvSpPr>
          <p:spPr>
            <a:xfrm>
              <a:off x="0" y="-114300"/>
              <a:ext cx="9353775" cy="2041988"/>
            </a:xfrm>
            <a:prstGeom prst="rect">
              <a:avLst/>
            </a:prstGeom>
          </p:spPr>
          <p:txBody>
            <a:bodyPr lIns="0" tIns="0" rIns="0" bIns="0" rtlCol="0" anchor="t"/>
            <a:lstStyle/>
            <a:p>
              <a:pPr algn="l">
                <a:lnSpc>
                  <a:spcPts val="3312"/>
                </a:lnSpc>
              </a:pPr>
              <a:r>
                <a:rPr lang="en-US" sz="1937">
                  <a:solidFill>
                    <a:srgbClr val="2A2742"/>
                  </a:solidFill>
                  <a:latin typeface="Arimo"/>
                  <a:ea typeface="Arimo"/>
                  <a:cs typeface="Arimo"/>
                  <a:sym typeface="Arimo"/>
                </a:rPr>
                <a:t>Click on a dataset title to open the Dataset Details Page. Click the Download button to get the file in your chosen format. If an API is available, click on API Endpoint for programmatic access.</a:t>
              </a:r>
            </a:p>
          </p:txBody>
        </p:sp>
      </p:grpSp>
      <p:sp>
        <p:nvSpPr>
          <p:cNvPr id="43" name="AutoShape 43"/>
          <p:cNvSpPr/>
          <p:nvPr/>
        </p:nvSpPr>
        <p:spPr>
          <a:xfrm rot="5218042">
            <a:off x="12840076" y="5547297"/>
            <a:ext cx="682251" cy="33345"/>
          </a:xfrm>
          <a:prstGeom prst="line">
            <a:avLst/>
          </a:prstGeom>
          <a:ln w="19050" cap="rnd">
            <a:solidFill>
              <a:srgbClr val="000000"/>
            </a:solidFill>
            <a:prstDash val="solid"/>
            <a:headEnd type="none" w="sm" len="sm"/>
            <a:tailEnd type="triangle" w="lg" len="med"/>
          </a:ln>
        </p:spPr>
      </p:sp>
      <p:pic>
        <p:nvPicPr>
          <p:cNvPr id="45" name="Picture 44">
            <a:extLst>
              <a:ext uri="{FF2B5EF4-FFF2-40B4-BE49-F238E27FC236}">
                <a16:creationId xmlns:a16="http://schemas.microsoft.com/office/drawing/2014/main" id="{C46453E7-0063-74A9-1753-EE4AEA663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6180" y="922819"/>
            <a:ext cx="7812008" cy="4263336"/>
          </a:xfrm>
          <a:prstGeom prst="rect">
            <a:avLst/>
          </a:prstGeom>
          <a:ln>
            <a:noFill/>
          </a:ln>
          <a:effectLst>
            <a:outerShdw blurRad="190500" algn="tl" rotWithShape="0">
              <a:srgbClr val="000000">
                <a:alpha val="70000"/>
              </a:srgbClr>
            </a:outerShdw>
          </a:effectLst>
        </p:spPr>
      </p:pic>
      <p:grpSp>
        <p:nvGrpSpPr>
          <p:cNvPr id="38" name="Group 38"/>
          <p:cNvGrpSpPr/>
          <p:nvPr/>
        </p:nvGrpSpPr>
        <p:grpSpPr>
          <a:xfrm>
            <a:off x="9829800" y="4926609"/>
            <a:ext cx="464344" cy="216891"/>
            <a:chOff x="0" y="0"/>
            <a:chExt cx="619125" cy="289188"/>
          </a:xfrm>
        </p:grpSpPr>
        <p:sp>
          <p:nvSpPr>
            <p:cNvPr id="39" name="Freeform 39"/>
            <p:cNvSpPr/>
            <p:nvPr/>
          </p:nvSpPr>
          <p:spPr>
            <a:xfrm>
              <a:off x="0" y="0"/>
              <a:ext cx="619125" cy="289306"/>
            </a:xfrm>
            <a:custGeom>
              <a:avLst/>
              <a:gdLst/>
              <a:ahLst/>
              <a:cxnLst/>
              <a:rect l="l" t="t" r="r" b="b"/>
              <a:pathLst>
                <a:path w="619125" h="289306">
                  <a:moveTo>
                    <a:pt x="23749" y="0"/>
                  </a:moveTo>
                  <a:lnTo>
                    <a:pt x="595249" y="0"/>
                  </a:lnTo>
                  <a:cubicBezTo>
                    <a:pt x="608457" y="0"/>
                    <a:pt x="619125" y="10668"/>
                    <a:pt x="619125" y="23876"/>
                  </a:cubicBezTo>
                  <a:lnTo>
                    <a:pt x="619125" y="265430"/>
                  </a:lnTo>
                  <a:cubicBezTo>
                    <a:pt x="619125" y="278638"/>
                    <a:pt x="608457" y="289306"/>
                    <a:pt x="595249" y="289306"/>
                  </a:cubicBezTo>
                  <a:lnTo>
                    <a:pt x="23749" y="289306"/>
                  </a:lnTo>
                  <a:cubicBezTo>
                    <a:pt x="10668" y="289179"/>
                    <a:pt x="0" y="278511"/>
                    <a:pt x="0" y="265430"/>
                  </a:cubicBezTo>
                  <a:lnTo>
                    <a:pt x="0" y="23749"/>
                  </a:lnTo>
                  <a:cubicBezTo>
                    <a:pt x="0" y="10668"/>
                    <a:pt x="10668" y="0"/>
                    <a:pt x="23749" y="0"/>
                  </a:cubicBezTo>
                  <a:moveTo>
                    <a:pt x="23749" y="47625"/>
                  </a:moveTo>
                  <a:lnTo>
                    <a:pt x="23749" y="23749"/>
                  </a:lnTo>
                  <a:lnTo>
                    <a:pt x="47625" y="23749"/>
                  </a:lnTo>
                  <a:lnTo>
                    <a:pt x="47625" y="265430"/>
                  </a:lnTo>
                  <a:lnTo>
                    <a:pt x="23749" y="265430"/>
                  </a:lnTo>
                  <a:lnTo>
                    <a:pt x="23749" y="241554"/>
                  </a:lnTo>
                  <a:lnTo>
                    <a:pt x="595249" y="241554"/>
                  </a:lnTo>
                  <a:lnTo>
                    <a:pt x="595249" y="265430"/>
                  </a:lnTo>
                  <a:lnTo>
                    <a:pt x="571500" y="265430"/>
                  </a:lnTo>
                  <a:lnTo>
                    <a:pt x="571500" y="23749"/>
                  </a:lnTo>
                  <a:lnTo>
                    <a:pt x="595376" y="23749"/>
                  </a:lnTo>
                  <a:lnTo>
                    <a:pt x="595376" y="47625"/>
                  </a:lnTo>
                  <a:lnTo>
                    <a:pt x="23876" y="47625"/>
                  </a:lnTo>
                  <a:close/>
                </a:path>
              </a:pathLst>
            </a:custGeom>
            <a:solidFill>
              <a:srgbClr val="FF0000"/>
            </a:solidFill>
          </p:spPr>
        </p:sp>
      </p:grpSp>
      <p:grpSp>
        <p:nvGrpSpPr>
          <p:cNvPr id="40" name="Group 40"/>
          <p:cNvGrpSpPr/>
          <p:nvPr/>
        </p:nvGrpSpPr>
        <p:grpSpPr>
          <a:xfrm>
            <a:off x="16668648" y="4914900"/>
            <a:ext cx="552552" cy="288724"/>
            <a:chOff x="0" y="0"/>
            <a:chExt cx="736737" cy="384965"/>
          </a:xfrm>
        </p:grpSpPr>
        <p:sp>
          <p:nvSpPr>
            <p:cNvPr id="41" name="Freeform 41"/>
            <p:cNvSpPr/>
            <p:nvPr/>
          </p:nvSpPr>
          <p:spPr>
            <a:xfrm>
              <a:off x="0" y="0"/>
              <a:ext cx="736854" cy="385064"/>
            </a:xfrm>
            <a:custGeom>
              <a:avLst/>
              <a:gdLst/>
              <a:ahLst/>
              <a:cxnLst/>
              <a:rect l="l" t="t" r="r" b="b"/>
              <a:pathLst>
                <a:path w="736854" h="385064">
                  <a:moveTo>
                    <a:pt x="23749" y="0"/>
                  </a:moveTo>
                  <a:lnTo>
                    <a:pt x="712978" y="0"/>
                  </a:lnTo>
                  <a:cubicBezTo>
                    <a:pt x="726186" y="0"/>
                    <a:pt x="736854" y="10668"/>
                    <a:pt x="736854" y="23876"/>
                  </a:cubicBezTo>
                  <a:lnTo>
                    <a:pt x="736854" y="361188"/>
                  </a:lnTo>
                  <a:cubicBezTo>
                    <a:pt x="736854" y="374396"/>
                    <a:pt x="726186" y="385064"/>
                    <a:pt x="712978" y="385064"/>
                  </a:cubicBezTo>
                  <a:lnTo>
                    <a:pt x="23749" y="385064"/>
                  </a:lnTo>
                  <a:cubicBezTo>
                    <a:pt x="10668" y="384937"/>
                    <a:pt x="0" y="374269"/>
                    <a:pt x="0" y="361188"/>
                  </a:cubicBezTo>
                  <a:lnTo>
                    <a:pt x="0" y="23749"/>
                  </a:lnTo>
                  <a:cubicBezTo>
                    <a:pt x="0" y="10668"/>
                    <a:pt x="10668" y="0"/>
                    <a:pt x="23749" y="0"/>
                  </a:cubicBezTo>
                  <a:moveTo>
                    <a:pt x="23749" y="47625"/>
                  </a:moveTo>
                  <a:lnTo>
                    <a:pt x="23749" y="23749"/>
                  </a:lnTo>
                  <a:lnTo>
                    <a:pt x="47625" y="23749"/>
                  </a:lnTo>
                  <a:lnTo>
                    <a:pt x="47625" y="361188"/>
                  </a:lnTo>
                  <a:lnTo>
                    <a:pt x="23749" y="361188"/>
                  </a:lnTo>
                  <a:lnTo>
                    <a:pt x="23749" y="337312"/>
                  </a:lnTo>
                  <a:lnTo>
                    <a:pt x="712978" y="337312"/>
                  </a:lnTo>
                  <a:lnTo>
                    <a:pt x="712978" y="361188"/>
                  </a:lnTo>
                  <a:lnTo>
                    <a:pt x="689102" y="361188"/>
                  </a:lnTo>
                  <a:lnTo>
                    <a:pt x="689102" y="23749"/>
                  </a:lnTo>
                  <a:lnTo>
                    <a:pt x="712978" y="23749"/>
                  </a:lnTo>
                  <a:lnTo>
                    <a:pt x="712978" y="47625"/>
                  </a:lnTo>
                  <a:lnTo>
                    <a:pt x="23749" y="47625"/>
                  </a:lnTo>
                  <a:close/>
                </a:path>
              </a:pathLst>
            </a:custGeom>
            <a:solidFill>
              <a:srgbClr val="FF0000"/>
            </a:solidFill>
          </p:spPr>
        </p:sp>
      </p:grpSp>
      <p:pic>
        <p:nvPicPr>
          <p:cNvPr id="47" name="Picture 46">
            <a:extLst>
              <a:ext uri="{FF2B5EF4-FFF2-40B4-BE49-F238E27FC236}">
                <a16:creationId xmlns:a16="http://schemas.microsoft.com/office/drawing/2014/main" id="{60750147-1F6E-02C5-3328-A4A308D9F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6895" y="5943103"/>
            <a:ext cx="6490905" cy="416564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60126"/>
            <a:ext cx="20197673" cy="6463625"/>
            <a:chOff x="0" y="0"/>
            <a:chExt cx="26930230" cy="8618166"/>
          </a:xfrm>
        </p:grpSpPr>
        <p:grpSp>
          <p:nvGrpSpPr>
            <p:cNvPr id="3" name="Group 3"/>
            <p:cNvGrpSpPr/>
            <p:nvPr/>
          </p:nvGrpSpPr>
          <p:grpSpPr>
            <a:xfrm>
              <a:off x="21949522" y="0"/>
              <a:ext cx="4980708" cy="49807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53018" y="1432164"/>
              <a:ext cx="1715933" cy="171593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0" y="2004379"/>
              <a:ext cx="1427476" cy="6613788"/>
            </a:xfrm>
            <a:custGeom>
              <a:avLst/>
              <a:gdLst/>
              <a:ahLst/>
              <a:cxnLst/>
              <a:rect l="l" t="t" r="r" b="b"/>
              <a:pathLst>
                <a:path w="1427476" h="6613788">
                  <a:moveTo>
                    <a:pt x="0" y="0"/>
                  </a:moveTo>
                  <a:lnTo>
                    <a:pt x="1427476" y="0"/>
                  </a:lnTo>
                  <a:lnTo>
                    <a:pt x="1427476" y="6613787"/>
                  </a:lnTo>
                  <a:lnTo>
                    <a:pt x="0" y="6613787"/>
                  </a:lnTo>
                  <a:lnTo>
                    <a:pt x="0" y="0"/>
                  </a:lnTo>
                  <a:close/>
                </a:path>
              </a:pathLst>
            </a:custGeom>
            <a:blipFill>
              <a:blip r:embed="rId3"/>
              <a:stretch>
                <a:fillRect/>
              </a:stretch>
            </a:blipFill>
          </p:spPr>
        </p:sp>
      </p:grpSp>
      <p:grpSp>
        <p:nvGrpSpPr>
          <p:cNvPr id="10" name="Group 10"/>
          <p:cNvGrpSpPr/>
          <p:nvPr/>
        </p:nvGrpSpPr>
        <p:grpSpPr>
          <a:xfrm>
            <a:off x="2097565" y="-32325"/>
            <a:ext cx="8433801" cy="1579558"/>
            <a:chOff x="0" y="-47625"/>
            <a:chExt cx="10161478" cy="2106077"/>
          </a:xfrm>
        </p:grpSpPr>
        <p:sp>
          <p:nvSpPr>
            <p:cNvPr id="11" name="Freeform 11"/>
            <p:cNvSpPr/>
            <p:nvPr/>
          </p:nvSpPr>
          <p:spPr>
            <a:xfrm>
              <a:off x="0" y="0"/>
              <a:ext cx="10161478" cy="1027312"/>
            </a:xfrm>
            <a:custGeom>
              <a:avLst/>
              <a:gdLst/>
              <a:ahLst/>
              <a:cxnLst/>
              <a:rect l="l" t="t" r="r" b="b"/>
              <a:pathLst>
                <a:path w="10161478" h="1027312">
                  <a:moveTo>
                    <a:pt x="0" y="0"/>
                  </a:moveTo>
                  <a:lnTo>
                    <a:pt x="10161478" y="0"/>
                  </a:lnTo>
                  <a:lnTo>
                    <a:pt x="10161478" y="1027312"/>
                  </a:lnTo>
                  <a:lnTo>
                    <a:pt x="0" y="1027312"/>
                  </a:lnTo>
                  <a:close/>
                </a:path>
              </a:pathLst>
            </a:custGeom>
            <a:solidFill>
              <a:srgbClr val="000000">
                <a:alpha val="0"/>
              </a:srgbClr>
            </a:solidFill>
          </p:spPr>
        </p:sp>
        <p:sp>
          <p:nvSpPr>
            <p:cNvPr id="12" name="TextBox 12"/>
            <p:cNvSpPr txBox="1"/>
            <p:nvPr/>
          </p:nvSpPr>
          <p:spPr>
            <a:xfrm>
              <a:off x="0" y="-47625"/>
              <a:ext cx="10161478" cy="2106077"/>
            </a:xfrm>
            <a:prstGeom prst="rect">
              <a:avLst/>
            </a:prstGeom>
          </p:spPr>
          <p:txBody>
            <a:bodyPr lIns="0" tIns="0" rIns="0" bIns="0" rtlCol="0" anchor="t"/>
            <a:lstStyle/>
            <a:p>
              <a:pPr algn="l">
                <a:lnSpc>
                  <a:spcPts val="6062"/>
                </a:lnSpc>
              </a:pPr>
              <a:r>
                <a:rPr lang="en-US" sz="4812" b="1" dirty="0">
                  <a:solidFill>
                    <a:srgbClr val="231971"/>
                  </a:solidFill>
                  <a:latin typeface="Arimo Bold"/>
                  <a:ea typeface="Arimo Bold"/>
                  <a:cs typeface="Arimo Bold"/>
                  <a:sym typeface="Arimo Bold"/>
                </a:rPr>
                <a:t>Navigation through </a:t>
              </a:r>
            </a:p>
            <a:p>
              <a:pPr algn="l">
                <a:lnSpc>
                  <a:spcPts val="6062"/>
                </a:lnSpc>
              </a:pPr>
              <a:r>
                <a:rPr lang="en-US" sz="4812" b="1" dirty="0">
                  <a:solidFill>
                    <a:srgbClr val="231971"/>
                  </a:solidFill>
                  <a:latin typeface="Arimo Bold"/>
                  <a:ea typeface="Arimo Bold"/>
                  <a:cs typeface="Arimo Bold"/>
                  <a:sym typeface="Arimo Bold"/>
                </a:rPr>
                <a:t>Search</a:t>
              </a:r>
            </a:p>
          </p:txBody>
        </p:sp>
      </p:grpSp>
      <p:grpSp>
        <p:nvGrpSpPr>
          <p:cNvPr id="13" name="Group 13"/>
          <p:cNvGrpSpPr/>
          <p:nvPr/>
        </p:nvGrpSpPr>
        <p:grpSpPr>
          <a:xfrm>
            <a:off x="711846" y="1455426"/>
            <a:ext cx="28575" cy="6332785"/>
            <a:chOff x="0" y="0"/>
            <a:chExt cx="38100" cy="8443713"/>
          </a:xfrm>
        </p:grpSpPr>
        <p:sp>
          <p:nvSpPr>
            <p:cNvPr id="14" name="Freeform 14"/>
            <p:cNvSpPr/>
            <p:nvPr/>
          </p:nvSpPr>
          <p:spPr>
            <a:xfrm>
              <a:off x="0" y="0"/>
              <a:ext cx="38100" cy="8443722"/>
            </a:xfrm>
            <a:custGeom>
              <a:avLst/>
              <a:gdLst/>
              <a:ahLst/>
              <a:cxnLst/>
              <a:rect l="l" t="t" r="r" b="b"/>
              <a:pathLst>
                <a:path w="38100" h="8443722">
                  <a:moveTo>
                    <a:pt x="0" y="19050"/>
                  </a:moveTo>
                  <a:cubicBezTo>
                    <a:pt x="0" y="8509"/>
                    <a:pt x="8509" y="0"/>
                    <a:pt x="19050" y="0"/>
                  </a:cubicBezTo>
                  <a:cubicBezTo>
                    <a:pt x="29591" y="0"/>
                    <a:pt x="38100" y="8509"/>
                    <a:pt x="38100" y="19050"/>
                  </a:cubicBezTo>
                  <a:lnTo>
                    <a:pt x="38100" y="8424672"/>
                  </a:lnTo>
                  <a:cubicBezTo>
                    <a:pt x="38100" y="8435213"/>
                    <a:pt x="29591" y="8443722"/>
                    <a:pt x="19050" y="8443722"/>
                  </a:cubicBezTo>
                  <a:cubicBezTo>
                    <a:pt x="8509" y="8443722"/>
                    <a:pt x="0" y="8435213"/>
                    <a:pt x="0" y="8424672"/>
                  </a:cubicBezTo>
                  <a:close/>
                </a:path>
              </a:pathLst>
            </a:custGeom>
            <a:solidFill>
              <a:srgbClr val="BDB8DF"/>
            </a:solidFill>
          </p:spPr>
        </p:sp>
      </p:grpSp>
      <p:grpSp>
        <p:nvGrpSpPr>
          <p:cNvPr id="15" name="Group 15"/>
          <p:cNvGrpSpPr/>
          <p:nvPr/>
        </p:nvGrpSpPr>
        <p:grpSpPr>
          <a:xfrm>
            <a:off x="960686" y="2529370"/>
            <a:ext cx="739676" cy="28575"/>
            <a:chOff x="0" y="0"/>
            <a:chExt cx="986235" cy="38100"/>
          </a:xfrm>
        </p:grpSpPr>
        <p:sp>
          <p:nvSpPr>
            <p:cNvPr id="16" name="Freeform 16"/>
            <p:cNvSpPr/>
            <p:nvPr/>
          </p:nvSpPr>
          <p:spPr>
            <a:xfrm>
              <a:off x="0" y="0"/>
              <a:ext cx="986282" cy="38100"/>
            </a:xfrm>
            <a:custGeom>
              <a:avLst/>
              <a:gdLst/>
              <a:ahLst/>
              <a:cxnLst/>
              <a:rect l="l" t="t" r="r" b="b"/>
              <a:pathLst>
                <a:path w="986282" h="38100">
                  <a:moveTo>
                    <a:pt x="0" y="19050"/>
                  </a:moveTo>
                  <a:cubicBezTo>
                    <a:pt x="0" y="8509"/>
                    <a:pt x="8509" y="0"/>
                    <a:pt x="19050" y="0"/>
                  </a:cubicBezTo>
                  <a:lnTo>
                    <a:pt x="967232" y="0"/>
                  </a:lnTo>
                  <a:cubicBezTo>
                    <a:pt x="977773" y="0"/>
                    <a:pt x="986282" y="8509"/>
                    <a:pt x="986282" y="19050"/>
                  </a:cubicBezTo>
                  <a:cubicBezTo>
                    <a:pt x="986282" y="29591"/>
                    <a:pt x="977646" y="38100"/>
                    <a:pt x="967232" y="38100"/>
                  </a:cubicBezTo>
                  <a:lnTo>
                    <a:pt x="19050" y="38100"/>
                  </a:lnTo>
                  <a:cubicBezTo>
                    <a:pt x="8509" y="38100"/>
                    <a:pt x="0" y="29591"/>
                    <a:pt x="0" y="19050"/>
                  </a:cubicBezTo>
                  <a:close/>
                </a:path>
              </a:pathLst>
            </a:custGeom>
            <a:solidFill>
              <a:srgbClr val="BDB8DF"/>
            </a:solidFill>
          </p:spPr>
        </p:sp>
      </p:grpSp>
      <p:grpSp>
        <p:nvGrpSpPr>
          <p:cNvPr id="17" name="Group 17"/>
          <p:cNvGrpSpPr/>
          <p:nvPr/>
        </p:nvGrpSpPr>
        <p:grpSpPr>
          <a:xfrm>
            <a:off x="429667" y="2261479"/>
            <a:ext cx="564356" cy="564356"/>
            <a:chOff x="0" y="0"/>
            <a:chExt cx="752475" cy="752475"/>
          </a:xfrm>
        </p:grpSpPr>
        <p:sp>
          <p:nvSpPr>
            <p:cNvPr id="18" name="Freeform 18"/>
            <p:cNvSpPr/>
            <p:nvPr/>
          </p:nvSpPr>
          <p:spPr>
            <a:xfrm>
              <a:off x="6350" y="6350"/>
              <a:ext cx="739648" cy="739775"/>
            </a:xfrm>
            <a:custGeom>
              <a:avLst/>
              <a:gdLst/>
              <a:ahLst/>
              <a:cxnLst/>
              <a:rect l="l" t="t" r="r" b="b"/>
              <a:pathLst>
                <a:path w="739648" h="739775">
                  <a:moveTo>
                    <a:pt x="0" y="138049"/>
                  </a:moveTo>
                  <a:cubicBezTo>
                    <a:pt x="0" y="61849"/>
                    <a:pt x="61849" y="0"/>
                    <a:pt x="138049" y="0"/>
                  </a:cubicBezTo>
                  <a:lnTo>
                    <a:pt x="601599" y="0"/>
                  </a:lnTo>
                  <a:cubicBezTo>
                    <a:pt x="677926" y="0"/>
                    <a:pt x="739648" y="61849"/>
                    <a:pt x="739648" y="138049"/>
                  </a:cubicBezTo>
                  <a:lnTo>
                    <a:pt x="739648" y="601599"/>
                  </a:lnTo>
                  <a:cubicBezTo>
                    <a:pt x="739648" y="677926"/>
                    <a:pt x="677799" y="739648"/>
                    <a:pt x="601599" y="739648"/>
                  </a:cubicBezTo>
                  <a:lnTo>
                    <a:pt x="138049" y="739648"/>
                  </a:lnTo>
                  <a:cubicBezTo>
                    <a:pt x="61849" y="739775"/>
                    <a:pt x="0" y="677926"/>
                    <a:pt x="0" y="601726"/>
                  </a:cubicBezTo>
                  <a:close/>
                </a:path>
              </a:pathLst>
            </a:custGeom>
            <a:solidFill>
              <a:srgbClr val="E9E6FA"/>
            </a:solidFill>
          </p:spPr>
        </p:sp>
        <p:sp>
          <p:nvSpPr>
            <p:cNvPr id="19" name="Freeform 19"/>
            <p:cNvSpPr/>
            <p:nvPr/>
          </p:nvSpPr>
          <p:spPr>
            <a:xfrm>
              <a:off x="0" y="0"/>
              <a:ext cx="752348" cy="752475"/>
            </a:xfrm>
            <a:custGeom>
              <a:avLst/>
              <a:gdLst/>
              <a:ahLst/>
              <a:cxnLst/>
              <a:rect l="l" t="t" r="r" b="b"/>
              <a:pathLst>
                <a:path w="752348" h="752475">
                  <a:moveTo>
                    <a:pt x="0" y="144399"/>
                  </a:moveTo>
                  <a:cubicBezTo>
                    <a:pt x="0" y="64643"/>
                    <a:pt x="64643" y="0"/>
                    <a:pt x="144399" y="0"/>
                  </a:cubicBezTo>
                  <a:lnTo>
                    <a:pt x="607949" y="0"/>
                  </a:lnTo>
                  <a:lnTo>
                    <a:pt x="607949" y="6350"/>
                  </a:lnTo>
                  <a:lnTo>
                    <a:pt x="607949" y="0"/>
                  </a:lnTo>
                  <a:cubicBezTo>
                    <a:pt x="687705" y="0"/>
                    <a:pt x="752348" y="64643"/>
                    <a:pt x="752348" y="144399"/>
                  </a:cubicBezTo>
                  <a:lnTo>
                    <a:pt x="745998" y="144399"/>
                  </a:lnTo>
                  <a:lnTo>
                    <a:pt x="752348" y="144399"/>
                  </a:lnTo>
                  <a:lnTo>
                    <a:pt x="752348" y="607949"/>
                  </a:lnTo>
                  <a:lnTo>
                    <a:pt x="745998" y="607949"/>
                  </a:lnTo>
                  <a:lnTo>
                    <a:pt x="752348" y="607949"/>
                  </a:lnTo>
                  <a:cubicBezTo>
                    <a:pt x="752348" y="687705"/>
                    <a:pt x="687705" y="752348"/>
                    <a:pt x="607949" y="752348"/>
                  </a:cubicBezTo>
                  <a:lnTo>
                    <a:pt x="607949" y="745998"/>
                  </a:lnTo>
                  <a:lnTo>
                    <a:pt x="607949" y="752348"/>
                  </a:lnTo>
                  <a:lnTo>
                    <a:pt x="144399" y="752348"/>
                  </a:lnTo>
                  <a:lnTo>
                    <a:pt x="144399" y="745998"/>
                  </a:lnTo>
                  <a:lnTo>
                    <a:pt x="144399" y="752348"/>
                  </a:lnTo>
                  <a:cubicBezTo>
                    <a:pt x="64643" y="752475"/>
                    <a:pt x="0" y="687832"/>
                    <a:pt x="0" y="608076"/>
                  </a:cubicBezTo>
                  <a:lnTo>
                    <a:pt x="0" y="144399"/>
                  </a:lnTo>
                  <a:lnTo>
                    <a:pt x="6350" y="144399"/>
                  </a:lnTo>
                  <a:lnTo>
                    <a:pt x="0" y="144399"/>
                  </a:lnTo>
                  <a:moveTo>
                    <a:pt x="12700" y="144399"/>
                  </a:moveTo>
                  <a:lnTo>
                    <a:pt x="12700" y="607949"/>
                  </a:lnTo>
                  <a:lnTo>
                    <a:pt x="6350" y="607949"/>
                  </a:lnTo>
                  <a:lnTo>
                    <a:pt x="12700" y="607949"/>
                  </a:lnTo>
                  <a:cubicBezTo>
                    <a:pt x="12700" y="680720"/>
                    <a:pt x="71628" y="739648"/>
                    <a:pt x="144399" y="739648"/>
                  </a:cubicBezTo>
                  <a:lnTo>
                    <a:pt x="607949" y="739648"/>
                  </a:lnTo>
                  <a:cubicBezTo>
                    <a:pt x="680720" y="739648"/>
                    <a:pt x="739648" y="680720"/>
                    <a:pt x="739648" y="607949"/>
                  </a:cubicBezTo>
                  <a:lnTo>
                    <a:pt x="739648" y="144399"/>
                  </a:lnTo>
                  <a:cubicBezTo>
                    <a:pt x="739775" y="71628"/>
                    <a:pt x="680847" y="12700"/>
                    <a:pt x="608076" y="12700"/>
                  </a:cubicBezTo>
                  <a:lnTo>
                    <a:pt x="144399" y="12700"/>
                  </a:lnTo>
                  <a:lnTo>
                    <a:pt x="144399" y="6350"/>
                  </a:lnTo>
                  <a:lnTo>
                    <a:pt x="144399" y="12700"/>
                  </a:lnTo>
                  <a:cubicBezTo>
                    <a:pt x="71628" y="12700"/>
                    <a:pt x="12700" y="71628"/>
                    <a:pt x="12700" y="144399"/>
                  </a:cubicBezTo>
                  <a:close/>
                </a:path>
              </a:pathLst>
            </a:custGeom>
            <a:solidFill>
              <a:srgbClr val="BDB8DF"/>
            </a:solidFill>
          </p:spPr>
        </p:sp>
      </p:grpSp>
      <p:grpSp>
        <p:nvGrpSpPr>
          <p:cNvPr id="20" name="Group 20"/>
          <p:cNvGrpSpPr/>
          <p:nvPr/>
        </p:nvGrpSpPr>
        <p:grpSpPr>
          <a:xfrm>
            <a:off x="526927" y="2312527"/>
            <a:ext cx="369837" cy="462260"/>
            <a:chOff x="0" y="0"/>
            <a:chExt cx="493117" cy="616347"/>
          </a:xfrm>
        </p:grpSpPr>
        <p:sp>
          <p:nvSpPr>
            <p:cNvPr id="21" name="Freeform 21"/>
            <p:cNvSpPr/>
            <p:nvPr/>
          </p:nvSpPr>
          <p:spPr>
            <a:xfrm>
              <a:off x="0" y="0"/>
              <a:ext cx="493117" cy="616347"/>
            </a:xfrm>
            <a:custGeom>
              <a:avLst/>
              <a:gdLst/>
              <a:ahLst/>
              <a:cxnLst/>
              <a:rect l="l" t="t" r="r" b="b"/>
              <a:pathLst>
                <a:path w="493117" h="616347">
                  <a:moveTo>
                    <a:pt x="0" y="0"/>
                  </a:moveTo>
                  <a:lnTo>
                    <a:pt x="493117" y="0"/>
                  </a:lnTo>
                  <a:lnTo>
                    <a:pt x="493117" y="616347"/>
                  </a:lnTo>
                  <a:lnTo>
                    <a:pt x="0" y="616347"/>
                  </a:lnTo>
                  <a:close/>
                </a:path>
              </a:pathLst>
            </a:custGeom>
            <a:solidFill>
              <a:srgbClr val="000000">
                <a:alpha val="0"/>
              </a:srgbClr>
            </a:solidFill>
          </p:spPr>
        </p:sp>
        <p:sp>
          <p:nvSpPr>
            <p:cNvPr id="22" name="TextBox 22"/>
            <p:cNvSpPr txBox="1"/>
            <p:nvPr/>
          </p:nvSpPr>
          <p:spPr>
            <a:xfrm>
              <a:off x="0" y="47625"/>
              <a:ext cx="493117" cy="568722"/>
            </a:xfrm>
            <a:prstGeom prst="rect">
              <a:avLst/>
            </a:prstGeom>
          </p:spPr>
          <p:txBody>
            <a:bodyPr lIns="0" tIns="0" rIns="0" bIns="0" rtlCol="0" anchor="t"/>
            <a:lstStyle/>
            <a:p>
              <a:pPr algn="ctr">
                <a:lnSpc>
                  <a:spcPts val="2874"/>
                </a:lnSpc>
              </a:pPr>
              <a:r>
                <a:rPr lang="en-US" sz="2874" b="1">
                  <a:solidFill>
                    <a:srgbClr val="2A2742"/>
                  </a:solidFill>
                  <a:latin typeface="Arimo Bold"/>
                  <a:ea typeface="Arimo Bold"/>
                  <a:cs typeface="Arimo Bold"/>
                  <a:sym typeface="Arimo Bold"/>
                </a:rPr>
                <a:t>1</a:t>
              </a:r>
            </a:p>
          </p:txBody>
        </p:sp>
      </p:grpSp>
      <p:grpSp>
        <p:nvGrpSpPr>
          <p:cNvPr id="23" name="Group 23"/>
          <p:cNvGrpSpPr/>
          <p:nvPr/>
        </p:nvGrpSpPr>
        <p:grpSpPr>
          <a:xfrm>
            <a:off x="1944739" y="2235285"/>
            <a:ext cx="3082379" cy="385167"/>
            <a:chOff x="0" y="0"/>
            <a:chExt cx="4109838" cy="513557"/>
          </a:xfrm>
        </p:grpSpPr>
        <p:sp>
          <p:nvSpPr>
            <p:cNvPr id="24" name="Freeform 24"/>
            <p:cNvSpPr/>
            <p:nvPr/>
          </p:nvSpPr>
          <p:spPr>
            <a:xfrm>
              <a:off x="0" y="0"/>
              <a:ext cx="4109838" cy="513557"/>
            </a:xfrm>
            <a:custGeom>
              <a:avLst/>
              <a:gdLst/>
              <a:ahLst/>
              <a:cxnLst/>
              <a:rect l="l" t="t" r="r" b="b"/>
              <a:pathLst>
                <a:path w="4109838" h="513557">
                  <a:moveTo>
                    <a:pt x="0" y="0"/>
                  </a:moveTo>
                  <a:lnTo>
                    <a:pt x="4109838" y="0"/>
                  </a:lnTo>
                  <a:lnTo>
                    <a:pt x="4109838" y="513557"/>
                  </a:lnTo>
                  <a:lnTo>
                    <a:pt x="0" y="513557"/>
                  </a:lnTo>
                  <a:close/>
                </a:path>
              </a:pathLst>
            </a:custGeom>
            <a:solidFill>
              <a:srgbClr val="000000">
                <a:alpha val="0"/>
              </a:srgbClr>
            </a:solidFill>
          </p:spPr>
        </p:sp>
        <p:sp>
          <p:nvSpPr>
            <p:cNvPr id="25" name="TextBox 25"/>
            <p:cNvSpPr txBox="1"/>
            <p:nvPr/>
          </p:nvSpPr>
          <p:spPr>
            <a:xfrm>
              <a:off x="0" y="-28575"/>
              <a:ext cx="4109838" cy="542132"/>
            </a:xfrm>
            <a:prstGeom prst="rect">
              <a:avLst/>
            </a:prstGeom>
          </p:spPr>
          <p:txBody>
            <a:bodyPr lIns="0" tIns="0" rIns="0" bIns="0" rtlCol="0" anchor="t"/>
            <a:lstStyle/>
            <a:p>
              <a:pPr algn="l">
                <a:lnSpc>
                  <a:spcPts val="3000"/>
                </a:lnSpc>
              </a:pPr>
              <a:r>
                <a:rPr lang="en-US" sz="2375" b="1">
                  <a:solidFill>
                    <a:srgbClr val="2A2742"/>
                  </a:solidFill>
                  <a:latin typeface="Arimo Bold"/>
                  <a:ea typeface="Arimo Bold"/>
                  <a:cs typeface="Arimo Bold"/>
                  <a:sym typeface="Arimo Bold"/>
                </a:rPr>
                <a:t>Accessing the Portal</a:t>
              </a:r>
            </a:p>
          </p:txBody>
        </p:sp>
      </p:grpSp>
      <p:grpSp>
        <p:nvGrpSpPr>
          <p:cNvPr id="26" name="Group 26"/>
          <p:cNvGrpSpPr/>
          <p:nvPr/>
        </p:nvGrpSpPr>
        <p:grpSpPr>
          <a:xfrm>
            <a:off x="1944740" y="2768387"/>
            <a:ext cx="7109445" cy="1200448"/>
            <a:chOff x="0" y="0"/>
            <a:chExt cx="9479260" cy="1600597"/>
          </a:xfrm>
        </p:grpSpPr>
        <p:sp>
          <p:nvSpPr>
            <p:cNvPr id="27" name="Freeform 27"/>
            <p:cNvSpPr/>
            <p:nvPr/>
          </p:nvSpPr>
          <p:spPr>
            <a:xfrm>
              <a:off x="0" y="0"/>
              <a:ext cx="9479260" cy="1600597"/>
            </a:xfrm>
            <a:custGeom>
              <a:avLst/>
              <a:gdLst/>
              <a:ahLst/>
              <a:cxnLst/>
              <a:rect l="l" t="t" r="r" b="b"/>
              <a:pathLst>
                <a:path w="9479260" h="1600597">
                  <a:moveTo>
                    <a:pt x="0" y="0"/>
                  </a:moveTo>
                  <a:lnTo>
                    <a:pt x="9479260" y="0"/>
                  </a:lnTo>
                  <a:lnTo>
                    <a:pt x="9479260" y="1600597"/>
                  </a:lnTo>
                  <a:lnTo>
                    <a:pt x="0" y="1600597"/>
                  </a:lnTo>
                  <a:close/>
                </a:path>
              </a:pathLst>
            </a:custGeom>
            <a:solidFill>
              <a:srgbClr val="000000">
                <a:alpha val="0"/>
              </a:srgbClr>
            </a:solidFill>
          </p:spPr>
        </p:sp>
        <p:sp>
          <p:nvSpPr>
            <p:cNvPr id="28" name="TextBox 28"/>
            <p:cNvSpPr txBox="1"/>
            <p:nvPr/>
          </p:nvSpPr>
          <p:spPr>
            <a:xfrm>
              <a:off x="0" y="-85725"/>
              <a:ext cx="9479260" cy="1686322"/>
            </a:xfrm>
            <a:prstGeom prst="rect">
              <a:avLst/>
            </a:prstGeom>
          </p:spPr>
          <p:txBody>
            <a:bodyPr lIns="0" tIns="0" rIns="0" bIns="0" rtlCol="0" anchor="t"/>
            <a:lstStyle/>
            <a:p>
              <a:pPr algn="l">
                <a:lnSpc>
                  <a:spcPts val="3062"/>
                </a:lnSpc>
              </a:pPr>
              <a:r>
                <a:rPr lang="en-US" sz="1937" dirty="0">
                  <a:solidFill>
                    <a:srgbClr val="2A2742"/>
                  </a:solidFill>
                  <a:latin typeface="Arimo"/>
                  <a:ea typeface="Arimo"/>
                  <a:cs typeface="Arimo"/>
                  <a:sym typeface="Arimo"/>
                </a:rPr>
                <a:t>Open a web browser and enter the address </a:t>
              </a:r>
              <a:r>
                <a:rPr lang="en-US" sz="1937" u="sng" dirty="0">
                  <a:solidFill>
                    <a:srgbClr val="0563C1"/>
                  </a:solidFill>
                  <a:latin typeface="Arimo"/>
                  <a:ea typeface="Arimo"/>
                  <a:cs typeface="Arimo"/>
                  <a:sym typeface="Arimo"/>
                  <a:hlinkClick r:id="rId4" tooltip="https://nwdp.nwic.in/"/>
                </a:rPr>
                <a:t>https://nwdp.nwic.in/</a:t>
              </a:r>
              <a:r>
                <a:rPr lang="en-US" sz="1937" dirty="0">
                  <a:solidFill>
                    <a:srgbClr val="2A2742"/>
                  </a:solidFill>
                  <a:latin typeface="Arimo"/>
                  <a:ea typeface="Arimo"/>
                  <a:cs typeface="Arimo"/>
                  <a:sym typeface="Arimo"/>
                </a:rPr>
                <a:t> .The homepage will load, displaying a search bar, trending results and groups.</a:t>
              </a:r>
            </a:p>
          </p:txBody>
        </p:sp>
      </p:grpSp>
      <p:grpSp>
        <p:nvGrpSpPr>
          <p:cNvPr id="29" name="Group 29"/>
          <p:cNvGrpSpPr/>
          <p:nvPr/>
        </p:nvGrpSpPr>
        <p:grpSpPr>
          <a:xfrm>
            <a:off x="960686" y="4590937"/>
            <a:ext cx="739676" cy="28575"/>
            <a:chOff x="0" y="0"/>
            <a:chExt cx="986235" cy="38100"/>
          </a:xfrm>
        </p:grpSpPr>
        <p:sp>
          <p:nvSpPr>
            <p:cNvPr id="30" name="Freeform 30"/>
            <p:cNvSpPr/>
            <p:nvPr/>
          </p:nvSpPr>
          <p:spPr>
            <a:xfrm>
              <a:off x="0" y="0"/>
              <a:ext cx="986282" cy="38100"/>
            </a:xfrm>
            <a:custGeom>
              <a:avLst/>
              <a:gdLst/>
              <a:ahLst/>
              <a:cxnLst/>
              <a:rect l="l" t="t" r="r" b="b"/>
              <a:pathLst>
                <a:path w="986282" h="38100">
                  <a:moveTo>
                    <a:pt x="0" y="19050"/>
                  </a:moveTo>
                  <a:cubicBezTo>
                    <a:pt x="0" y="8509"/>
                    <a:pt x="8509" y="0"/>
                    <a:pt x="19050" y="0"/>
                  </a:cubicBezTo>
                  <a:lnTo>
                    <a:pt x="967232" y="0"/>
                  </a:lnTo>
                  <a:cubicBezTo>
                    <a:pt x="977773" y="0"/>
                    <a:pt x="986282" y="8509"/>
                    <a:pt x="986282" y="19050"/>
                  </a:cubicBezTo>
                  <a:cubicBezTo>
                    <a:pt x="986282" y="29591"/>
                    <a:pt x="977646" y="38100"/>
                    <a:pt x="967232" y="38100"/>
                  </a:cubicBezTo>
                  <a:lnTo>
                    <a:pt x="19050" y="38100"/>
                  </a:lnTo>
                  <a:cubicBezTo>
                    <a:pt x="8509" y="38100"/>
                    <a:pt x="0" y="29591"/>
                    <a:pt x="0" y="19050"/>
                  </a:cubicBezTo>
                  <a:close/>
                </a:path>
              </a:pathLst>
            </a:custGeom>
            <a:solidFill>
              <a:srgbClr val="BDB8DF"/>
            </a:solidFill>
          </p:spPr>
        </p:sp>
      </p:grpSp>
      <p:grpSp>
        <p:nvGrpSpPr>
          <p:cNvPr id="31" name="Group 31"/>
          <p:cNvGrpSpPr/>
          <p:nvPr/>
        </p:nvGrpSpPr>
        <p:grpSpPr>
          <a:xfrm>
            <a:off x="429667" y="4323046"/>
            <a:ext cx="564356" cy="564356"/>
            <a:chOff x="0" y="0"/>
            <a:chExt cx="752475" cy="752475"/>
          </a:xfrm>
        </p:grpSpPr>
        <p:sp>
          <p:nvSpPr>
            <p:cNvPr id="32" name="Freeform 32"/>
            <p:cNvSpPr/>
            <p:nvPr/>
          </p:nvSpPr>
          <p:spPr>
            <a:xfrm>
              <a:off x="6350" y="6350"/>
              <a:ext cx="739648" cy="739775"/>
            </a:xfrm>
            <a:custGeom>
              <a:avLst/>
              <a:gdLst/>
              <a:ahLst/>
              <a:cxnLst/>
              <a:rect l="l" t="t" r="r" b="b"/>
              <a:pathLst>
                <a:path w="739648" h="739775">
                  <a:moveTo>
                    <a:pt x="0" y="138049"/>
                  </a:moveTo>
                  <a:cubicBezTo>
                    <a:pt x="0" y="61849"/>
                    <a:pt x="61849" y="0"/>
                    <a:pt x="138049" y="0"/>
                  </a:cubicBezTo>
                  <a:lnTo>
                    <a:pt x="601599" y="0"/>
                  </a:lnTo>
                  <a:cubicBezTo>
                    <a:pt x="677926" y="0"/>
                    <a:pt x="739648" y="61849"/>
                    <a:pt x="739648" y="138049"/>
                  </a:cubicBezTo>
                  <a:lnTo>
                    <a:pt x="739648" y="601599"/>
                  </a:lnTo>
                  <a:cubicBezTo>
                    <a:pt x="739648" y="677926"/>
                    <a:pt x="677799" y="739648"/>
                    <a:pt x="601599" y="739648"/>
                  </a:cubicBezTo>
                  <a:lnTo>
                    <a:pt x="138049" y="739648"/>
                  </a:lnTo>
                  <a:cubicBezTo>
                    <a:pt x="61849" y="739775"/>
                    <a:pt x="0" y="677926"/>
                    <a:pt x="0" y="601726"/>
                  </a:cubicBezTo>
                  <a:close/>
                </a:path>
              </a:pathLst>
            </a:custGeom>
            <a:solidFill>
              <a:srgbClr val="E9E6FA"/>
            </a:solidFill>
          </p:spPr>
        </p:sp>
        <p:sp>
          <p:nvSpPr>
            <p:cNvPr id="33" name="Freeform 33"/>
            <p:cNvSpPr/>
            <p:nvPr/>
          </p:nvSpPr>
          <p:spPr>
            <a:xfrm>
              <a:off x="0" y="0"/>
              <a:ext cx="752348" cy="752475"/>
            </a:xfrm>
            <a:custGeom>
              <a:avLst/>
              <a:gdLst/>
              <a:ahLst/>
              <a:cxnLst/>
              <a:rect l="l" t="t" r="r" b="b"/>
              <a:pathLst>
                <a:path w="752348" h="752475">
                  <a:moveTo>
                    <a:pt x="0" y="144399"/>
                  </a:moveTo>
                  <a:cubicBezTo>
                    <a:pt x="0" y="64643"/>
                    <a:pt x="64643" y="0"/>
                    <a:pt x="144399" y="0"/>
                  </a:cubicBezTo>
                  <a:lnTo>
                    <a:pt x="607949" y="0"/>
                  </a:lnTo>
                  <a:lnTo>
                    <a:pt x="607949" y="6350"/>
                  </a:lnTo>
                  <a:lnTo>
                    <a:pt x="607949" y="0"/>
                  </a:lnTo>
                  <a:cubicBezTo>
                    <a:pt x="687705" y="0"/>
                    <a:pt x="752348" y="64643"/>
                    <a:pt x="752348" y="144399"/>
                  </a:cubicBezTo>
                  <a:lnTo>
                    <a:pt x="745998" y="144399"/>
                  </a:lnTo>
                  <a:lnTo>
                    <a:pt x="752348" y="144399"/>
                  </a:lnTo>
                  <a:lnTo>
                    <a:pt x="752348" y="607949"/>
                  </a:lnTo>
                  <a:lnTo>
                    <a:pt x="745998" y="607949"/>
                  </a:lnTo>
                  <a:lnTo>
                    <a:pt x="752348" y="607949"/>
                  </a:lnTo>
                  <a:cubicBezTo>
                    <a:pt x="752348" y="687705"/>
                    <a:pt x="687705" y="752348"/>
                    <a:pt x="607949" y="752348"/>
                  </a:cubicBezTo>
                  <a:lnTo>
                    <a:pt x="607949" y="745998"/>
                  </a:lnTo>
                  <a:lnTo>
                    <a:pt x="607949" y="752348"/>
                  </a:lnTo>
                  <a:lnTo>
                    <a:pt x="144399" y="752348"/>
                  </a:lnTo>
                  <a:lnTo>
                    <a:pt x="144399" y="745998"/>
                  </a:lnTo>
                  <a:lnTo>
                    <a:pt x="144399" y="752348"/>
                  </a:lnTo>
                  <a:cubicBezTo>
                    <a:pt x="64643" y="752475"/>
                    <a:pt x="0" y="687832"/>
                    <a:pt x="0" y="608076"/>
                  </a:cubicBezTo>
                  <a:lnTo>
                    <a:pt x="0" y="144399"/>
                  </a:lnTo>
                  <a:lnTo>
                    <a:pt x="6350" y="144399"/>
                  </a:lnTo>
                  <a:lnTo>
                    <a:pt x="0" y="144399"/>
                  </a:lnTo>
                  <a:moveTo>
                    <a:pt x="12700" y="144399"/>
                  </a:moveTo>
                  <a:lnTo>
                    <a:pt x="12700" y="607949"/>
                  </a:lnTo>
                  <a:lnTo>
                    <a:pt x="6350" y="607949"/>
                  </a:lnTo>
                  <a:lnTo>
                    <a:pt x="12700" y="607949"/>
                  </a:lnTo>
                  <a:cubicBezTo>
                    <a:pt x="12700" y="680720"/>
                    <a:pt x="71628" y="739648"/>
                    <a:pt x="144399" y="739648"/>
                  </a:cubicBezTo>
                  <a:lnTo>
                    <a:pt x="607949" y="739648"/>
                  </a:lnTo>
                  <a:cubicBezTo>
                    <a:pt x="680720" y="739648"/>
                    <a:pt x="739648" y="680720"/>
                    <a:pt x="739648" y="607949"/>
                  </a:cubicBezTo>
                  <a:lnTo>
                    <a:pt x="739648" y="144399"/>
                  </a:lnTo>
                  <a:cubicBezTo>
                    <a:pt x="739775" y="71628"/>
                    <a:pt x="680847" y="12700"/>
                    <a:pt x="608076" y="12700"/>
                  </a:cubicBezTo>
                  <a:lnTo>
                    <a:pt x="144399" y="12700"/>
                  </a:lnTo>
                  <a:lnTo>
                    <a:pt x="144399" y="6350"/>
                  </a:lnTo>
                  <a:lnTo>
                    <a:pt x="144399" y="12700"/>
                  </a:lnTo>
                  <a:cubicBezTo>
                    <a:pt x="71628" y="12700"/>
                    <a:pt x="12700" y="71628"/>
                    <a:pt x="12700" y="144399"/>
                  </a:cubicBezTo>
                  <a:close/>
                </a:path>
              </a:pathLst>
            </a:custGeom>
            <a:solidFill>
              <a:srgbClr val="BDB8DF"/>
            </a:solidFill>
          </p:spPr>
        </p:sp>
      </p:grpSp>
      <p:grpSp>
        <p:nvGrpSpPr>
          <p:cNvPr id="34" name="Group 34"/>
          <p:cNvGrpSpPr/>
          <p:nvPr/>
        </p:nvGrpSpPr>
        <p:grpSpPr>
          <a:xfrm>
            <a:off x="526927" y="4374094"/>
            <a:ext cx="369837" cy="462260"/>
            <a:chOff x="0" y="0"/>
            <a:chExt cx="493117" cy="616347"/>
          </a:xfrm>
        </p:grpSpPr>
        <p:sp>
          <p:nvSpPr>
            <p:cNvPr id="35" name="Freeform 35"/>
            <p:cNvSpPr/>
            <p:nvPr/>
          </p:nvSpPr>
          <p:spPr>
            <a:xfrm>
              <a:off x="0" y="0"/>
              <a:ext cx="493117" cy="616347"/>
            </a:xfrm>
            <a:custGeom>
              <a:avLst/>
              <a:gdLst/>
              <a:ahLst/>
              <a:cxnLst/>
              <a:rect l="l" t="t" r="r" b="b"/>
              <a:pathLst>
                <a:path w="493117" h="616347">
                  <a:moveTo>
                    <a:pt x="0" y="0"/>
                  </a:moveTo>
                  <a:lnTo>
                    <a:pt x="493117" y="0"/>
                  </a:lnTo>
                  <a:lnTo>
                    <a:pt x="493117" y="616347"/>
                  </a:lnTo>
                  <a:lnTo>
                    <a:pt x="0" y="616347"/>
                  </a:lnTo>
                  <a:close/>
                </a:path>
              </a:pathLst>
            </a:custGeom>
            <a:solidFill>
              <a:srgbClr val="000000">
                <a:alpha val="0"/>
              </a:srgbClr>
            </a:solidFill>
          </p:spPr>
        </p:sp>
        <p:sp>
          <p:nvSpPr>
            <p:cNvPr id="36" name="TextBox 36"/>
            <p:cNvSpPr txBox="1"/>
            <p:nvPr/>
          </p:nvSpPr>
          <p:spPr>
            <a:xfrm>
              <a:off x="0" y="47625"/>
              <a:ext cx="493117" cy="568722"/>
            </a:xfrm>
            <a:prstGeom prst="rect">
              <a:avLst/>
            </a:prstGeom>
          </p:spPr>
          <p:txBody>
            <a:bodyPr lIns="0" tIns="0" rIns="0" bIns="0" rtlCol="0" anchor="t"/>
            <a:lstStyle/>
            <a:p>
              <a:pPr algn="ctr">
                <a:lnSpc>
                  <a:spcPts val="2874"/>
                </a:lnSpc>
              </a:pPr>
              <a:r>
                <a:rPr lang="en-US" sz="2874" b="1">
                  <a:solidFill>
                    <a:srgbClr val="2A2742"/>
                  </a:solidFill>
                  <a:latin typeface="Arimo Bold"/>
                  <a:ea typeface="Arimo Bold"/>
                  <a:cs typeface="Arimo Bold"/>
                  <a:sym typeface="Arimo Bold"/>
                </a:rPr>
                <a:t>2</a:t>
              </a:r>
            </a:p>
          </p:txBody>
        </p:sp>
      </p:grpSp>
      <p:grpSp>
        <p:nvGrpSpPr>
          <p:cNvPr id="37" name="Group 37"/>
          <p:cNvGrpSpPr/>
          <p:nvPr/>
        </p:nvGrpSpPr>
        <p:grpSpPr>
          <a:xfrm>
            <a:off x="1944739" y="4296852"/>
            <a:ext cx="3082379" cy="385167"/>
            <a:chOff x="0" y="0"/>
            <a:chExt cx="4109838" cy="513557"/>
          </a:xfrm>
        </p:grpSpPr>
        <p:sp>
          <p:nvSpPr>
            <p:cNvPr id="38" name="Freeform 38"/>
            <p:cNvSpPr/>
            <p:nvPr/>
          </p:nvSpPr>
          <p:spPr>
            <a:xfrm>
              <a:off x="0" y="0"/>
              <a:ext cx="4109838" cy="513557"/>
            </a:xfrm>
            <a:custGeom>
              <a:avLst/>
              <a:gdLst/>
              <a:ahLst/>
              <a:cxnLst/>
              <a:rect l="l" t="t" r="r" b="b"/>
              <a:pathLst>
                <a:path w="4109838" h="513557">
                  <a:moveTo>
                    <a:pt x="0" y="0"/>
                  </a:moveTo>
                  <a:lnTo>
                    <a:pt x="4109838" y="0"/>
                  </a:lnTo>
                  <a:lnTo>
                    <a:pt x="4109838" y="513557"/>
                  </a:lnTo>
                  <a:lnTo>
                    <a:pt x="0" y="513557"/>
                  </a:lnTo>
                  <a:close/>
                </a:path>
              </a:pathLst>
            </a:custGeom>
            <a:solidFill>
              <a:srgbClr val="000000">
                <a:alpha val="0"/>
              </a:srgbClr>
            </a:solidFill>
          </p:spPr>
        </p:sp>
        <p:sp>
          <p:nvSpPr>
            <p:cNvPr id="39" name="TextBox 39"/>
            <p:cNvSpPr txBox="1"/>
            <p:nvPr/>
          </p:nvSpPr>
          <p:spPr>
            <a:xfrm>
              <a:off x="0" y="-28575"/>
              <a:ext cx="4109838" cy="542132"/>
            </a:xfrm>
            <a:prstGeom prst="rect">
              <a:avLst/>
            </a:prstGeom>
          </p:spPr>
          <p:txBody>
            <a:bodyPr lIns="0" tIns="0" rIns="0" bIns="0" rtlCol="0" anchor="t"/>
            <a:lstStyle/>
            <a:p>
              <a:pPr algn="l">
                <a:lnSpc>
                  <a:spcPts val="3000"/>
                </a:lnSpc>
              </a:pPr>
              <a:r>
                <a:rPr lang="en-US" sz="2375" b="1">
                  <a:solidFill>
                    <a:srgbClr val="2A2742"/>
                  </a:solidFill>
                  <a:latin typeface="Arimo Bold"/>
                  <a:ea typeface="Arimo Bold"/>
                  <a:cs typeface="Arimo Bold"/>
                  <a:sym typeface="Arimo Bold"/>
                </a:rPr>
                <a:t>Using the Homepage</a:t>
              </a:r>
            </a:p>
          </p:txBody>
        </p:sp>
      </p:grpSp>
      <p:grpSp>
        <p:nvGrpSpPr>
          <p:cNvPr id="40" name="Group 40"/>
          <p:cNvGrpSpPr/>
          <p:nvPr/>
        </p:nvGrpSpPr>
        <p:grpSpPr>
          <a:xfrm>
            <a:off x="1944740" y="4829955"/>
            <a:ext cx="7109445" cy="789086"/>
            <a:chOff x="0" y="0"/>
            <a:chExt cx="9479260" cy="1052115"/>
          </a:xfrm>
        </p:grpSpPr>
        <p:sp>
          <p:nvSpPr>
            <p:cNvPr id="41" name="Freeform 41"/>
            <p:cNvSpPr/>
            <p:nvPr/>
          </p:nvSpPr>
          <p:spPr>
            <a:xfrm>
              <a:off x="0" y="0"/>
              <a:ext cx="9479260" cy="1052115"/>
            </a:xfrm>
            <a:custGeom>
              <a:avLst/>
              <a:gdLst/>
              <a:ahLst/>
              <a:cxnLst/>
              <a:rect l="l" t="t" r="r" b="b"/>
              <a:pathLst>
                <a:path w="9479260" h="1052115">
                  <a:moveTo>
                    <a:pt x="0" y="0"/>
                  </a:moveTo>
                  <a:lnTo>
                    <a:pt x="9479260" y="0"/>
                  </a:lnTo>
                  <a:lnTo>
                    <a:pt x="9479260" y="1052115"/>
                  </a:lnTo>
                  <a:lnTo>
                    <a:pt x="0" y="1052115"/>
                  </a:lnTo>
                  <a:close/>
                </a:path>
              </a:pathLst>
            </a:custGeom>
            <a:solidFill>
              <a:srgbClr val="000000">
                <a:alpha val="0"/>
              </a:srgbClr>
            </a:solidFill>
          </p:spPr>
        </p:sp>
        <p:sp>
          <p:nvSpPr>
            <p:cNvPr id="42" name="TextBox 42"/>
            <p:cNvSpPr txBox="1"/>
            <p:nvPr/>
          </p:nvSpPr>
          <p:spPr>
            <a:xfrm>
              <a:off x="0" y="-85725"/>
              <a:ext cx="9479260" cy="1137840"/>
            </a:xfrm>
            <a:prstGeom prst="rect">
              <a:avLst/>
            </a:prstGeom>
          </p:spPr>
          <p:txBody>
            <a:bodyPr lIns="0" tIns="0" rIns="0" bIns="0" rtlCol="0" anchor="t"/>
            <a:lstStyle/>
            <a:p>
              <a:pPr algn="l">
                <a:lnSpc>
                  <a:spcPts val="3062"/>
                </a:lnSpc>
              </a:pPr>
              <a:r>
                <a:rPr lang="en-US" sz="1937" dirty="0">
                  <a:solidFill>
                    <a:srgbClr val="2A2742"/>
                  </a:solidFill>
                  <a:latin typeface="Arimo"/>
                  <a:ea typeface="Arimo"/>
                  <a:cs typeface="Arimo"/>
                  <a:sym typeface="Arimo"/>
                </a:rPr>
                <a:t>Click on the search bar, type keywords and press Enter. Use filters in trending data to refine search results.</a:t>
              </a:r>
            </a:p>
          </p:txBody>
        </p:sp>
      </p:grpSp>
      <p:grpSp>
        <p:nvGrpSpPr>
          <p:cNvPr id="43" name="Group 43"/>
          <p:cNvGrpSpPr/>
          <p:nvPr/>
        </p:nvGrpSpPr>
        <p:grpSpPr>
          <a:xfrm>
            <a:off x="960686" y="6652504"/>
            <a:ext cx="739676" cy="28575"/>
            <a:chOff x="0" y="0"/>
            <a:chExt cx="986235" cy="38100"/>
          </a:xfrm>
        </p:grpSpPr>
        <p:sp>
          <p:nvSpPr>
            <p:cNvPr id="44" name="Freeform 44"/>
            <p:cNvSpPr/>
            <p:nvPr/>
          </p:nvSpPr>
          <p:spPr>
            <a:xfrm>
              <a:off x="0" y="0"/>
              <a:ext cx="986282" cy="38100"/>
            </a:xfrm>
            <a:custGeom>
              <a:avLst/>
              <a:gdLst/>
              <a:ahLst/>
              <a:cxnLst/>
              <a:rect l="l" t="t" r="r" b="b"/>
              <a:pathLst>
                <a:path w="986282" h="38100">
                  <a:moveTo>
                    <a:pt x="0" y="19050"/>
                  </a:moveTo>
                  <a:cubicBezTo>
                    <a:pt x="0" y="8509"/>
                    <a:pt x="8509" y="0"/>
                    <a:pt x="19050" y="0"/>
                  </a:cubicBezTo>
                  <a:lnTo>
                    <a:pt x="967232" y="0"/>
                  </a:lnTo>
                  <a:cubicBezTo>
                    <a:pt x="977773" y="0"/>
                    <a:pt x="986282" y="8509"/>
                    <a:pt x="986282" y="19050"/>
                  </a:cubicBezTo>
                  <a:cubicBezTo>
                    <a:pt x="986282" y="29591"/>
                    <a:pt x="977646" y="38100"/>
                    <a:pt x="967232" y="38100"/>
                  </a:cubicBezTo>
                  <a:lnTo>
                    <a:pt x="19050" y="38100"/>
                  </a:lnTo>
                  <a:cubicBezTo>
                    <a:pt x="8509" y="38100"/>
                    <a:pt x="0" y="29591"/>
                    <a:pt x="0" y="19050"/>
                  </a:cubicBezTo>
                  <a:close/>
                </a:path>
              </a:pathLst>
            </a:custGeom>
            <a:solidFill>
              <a:srgbClr val="BDB8DF"/>
            </a:solidFill>
          </p:spPr>
        </p:sp>
      </p:grpSp>
      <p:grpSp>
        <p:nvGrpSpPr>
          <p:cNvPr id="45" name="Group 45"/>
          <p:cNvGrpSpPr/>
          <p:nvPr/>
        </p:nvGrpSpPr>
        <p:grpSpPr>
          <a:xfrm>
            <a:off x="429667" y="6384614"/>
            <a:ext cx="564356" cy="564356"/>
            <a:chOff x="0" y="0"/>
            <a:chExt cx="752475" cy="752475"/>
          </a:xfrm>
        </p:grpSpPr>
        <p:sp>
          <p:nvSpPr>
            <p:cNvPr id="46" name="Freeform 46"/>
            <p:cNvSpPr/>
            <p:nvPr/>
          </p:nvSpPr>
          <p:spPr>
            <a:xfrm>
              <a:off x="6350" y="6350"/>
              <a:ext cx="739648" cy="739775"/>
            </a:xfrm>
            <a:custGeom>
              <a:avLst/>
              <a:gdLst/>
              <a:ahLst/>
              <a:cxnLst/>
              <a:rect l="l" t="t" r="r" b="b"/>
              <a:pathLst>
                <a:path w="739648" h="739775">
                  <a:moveTo>
                    <a:pt x="0" y="138049"/>
                  </a:moveTo>
                  <a:cubicBezTo>
                    <a:pt x="0" y="61849"/>
                    <a:pt x="61849" y="0"/>
                    <a:pt x="138049" y="0"/>
                  </a:cubicBezTo>
                  <a:lnTo>
                    <a:pt x="601599" y="0"/>
                  </a:lnTo>
                  <a:cubicBezTo>
                    <a:pt x="677926" y="0"/>
                    <a:pt x="739648" y="61849"/>
                    <a:pt x="739648" y="138049"/>
                  </a:cubicBezTo>
                  <a:lnTo>
                    <a:pt x="739648" y="601599"/>
                  </a:lnTo>
                  <a:cubicBezTo>
                    <a:pt x="739648" y="677926"/>
                    <a:pt x="677799" y="739648"/>
                    <a:pt x="601599" y="739648"/>
                  </a:cubicBezTo>
                  <a:lnTo>
                    <a:pt x="138049" y="739648"/>
                  </a:lnTo>
                  <a:cubicBezTo>
                    <a:pt x="61849" y="739775"/>
                    <a:pt x="0" y="677926"/>
                    <a:pt x="0" y="601726"/>
                  </a:cubicBezTo>
                  <a:close/>
                </a:path>
              </a:pathLst>
            </a:custGeom>
            <a:solidFill>
              <a:srgbClr val="E9E6FA"/>
            </a:solidFill>
          </p:spPr>
        </p:sp>
        <p:sp>
          <p:nvSpPr>
            <p:cNvPr id="47" name="Freeform 47"/>
            <p:cNvSpPr/>
            <p:nvPr/>
          </p:nvSpPr>
          <p:spPr>
            <a:xfrm>
              <a:off x="0" y="0"/>
              <a:ext cx="752348" cy="752475"/>
            </a:xfrm>
            <a:custGeom>
              <a:avLst/>
              <a:gdLst/>
              <a:ahLst/>
              <a:cxnLst/>
              <a:rect l="l" t="t" r="r" b="b"/>
              <a:pathLst>
                <a:path w="752348" h="752475">
                  <a:moveTo>
                    <a:pt x="0" y="144399"/>
                  </a:moveTo>
                  <a:cubicBezTo>
                    <a:pt x="0" y="64643"/>
                    <a:pt x="64643" y="0"/>
                    <a:pt x="144399" y="0"/>
                  </a:cubicBezTo>
                  <a:lnTo>
                    <a:pt x="607949" y="0"/>
                  </a:lnTo>
                  <a:lnTo>
                    <a:pt x="607949" y="6350"/>
                  </a:lnTo>
                  <a:lnTo>
                    <a:pt x="607949" y="0"/>
                  </a:lnTo>
                  <a:cubicBezTo>
                    <a:pt x="687705" y="0"/>
                    <a:pt x="752348" y="64643"/>
                    <a:pt x="752348" y="144399"/>
                  </a:cubicBezTo>
                  <a:lnTo>
                    <a:pt x="745998" y="144399"/>
                  </a:lnTo>
                  <a:lnTo>
                    <a:pt x="752348" y="144399"/>
                  </a:lnTo>
                  <a:lnTo>
                    <a:pt x="752348" y="607949"/>
                  </a:lnTo>
                  <a:lnTo>
                    <a:pt x="745998" y="607949"/>
                  </a:lnTo>
                  <a:lnTo>
                    <a:pt x="752348" y="607949"/>
                  </a:lnTo>
                  <a:cubicBezTo>
                    <a:pt x="752348" y="687705"/>
                    <a:pt x="687705" y="752348"/>
                    <a:pt x="607949" y="752348"/>
                  </a:cubicBezTo>
                  <a:lnTo>
                    <a:pt x="607949" y="745998"/>
                  </a:lnTo>
                  <a:lnTo>
                    <a:pt x="607949" y="752348"/>
                  </a:lnTo>
                  <a:lnTo>
                    <a:pt x="144399" y="752348"/>
                  </a:lnTo>
                  <a:lnTo>
                    <a:pt x="144399" y="745998"/>
                  </a:lnTo>
                  <a:lnTo>
                    <a:pt x="144399" y="752348"/>
                  </a:lnTo>
                  <a:cubicBezTo>
                    <a:pt x="64643" y="752475"/>
                    <a:pt x="0" y="687832"/>
                    <a:pt x="0" y="608076"/>
                  </a:cubicBezTo>
                  <a:lnTo>
                    <a:pt x="0" y="144399"/>
                  </a:lnTo>
                  <a:lnTo>
                    <a:pt x="6350" y="144399"/>
                  </a:lnTo>
                  <a:lnTo>
                    <a:pt x="0" y="144399"/>
                  </a:lnTo>
                  <a:moveTo>
                    <a:pt x="12700" y="144399"/>
                  </a:moveTo>
                  <a:lnTo>
                    <a:pt x="12700" y="607949"/>
                  </a:lnTo>
                  <a:lnTo>
                    <a:pt x="6350" y="607949"/>
                  </a:lnTo>
                  <a:lnTo>
                    <a:pt x="12700" y="607949"/>
                  </a:lnTo>
                  <a:cubicBezTo>
                    <a:pt x="12700" y="680720"/>
                    <a:pt x="71628" y="739648"/>
                    <a:pt x="144399" y="739648"/>
                  </a:cubicBezTo>
                  <a:lnTo>
                    <a:pt x="607949" y="739648"/>
                  </a:lnTo>
                  <a:cubicBezTo>
                    <a:pt x="680720" y="739648"/>
                    <a:pt x="739648" y="680720"/>
                    <a:pt x="739648" y="607949"/>
                  </a:cubicBezTo>
                  <a:lnTo>
                    <a:pt x="739648" y="144399"/>
                  </a:lnTo>
                  <a:cubicBezTo>
                    <a:pt x="739775" y="71628"/>
                    <a:pt x="680847" y="12700"/>
                    <a:pt x="608076" y="12700"/>
                  </a:cubicBezTo>
                  <a:lnTo>
                    <a:pt x="144399" y="12700"/>
                  </a:lnTo>
                  <a:lnTo>
                    <a:pt x="144399" y="6350"/>
                  </a:lnTo>
                  <a:lnTo>
                    <a:pt x="144399" y="12700"/>
                  </a:lnTo>
                  <a:cubicBezTo>
                    <a:pt x="71628" y="12700"/>
                    <a:pt x="12700" y="71628"/>
                    <a:pt x="12700" y="144399"/>
                  </a:cubicBezTo>
                  <a:close/>
                </a:path>
              </a:pathLst>
            </a:custGeom>
            <a:solidFill>
              <a:srgbClr val="BDB8DF"/>
            </a:solidFill>
          </p:spPr>
        </p:sp>
      </p:grpSp>
      <p:grpSp>
        <p:nvGrpSpPr>
          <p:cNvPr id="48" name="Group 48"/>
          <p:cNvGrpSpPr/>
          <p:nvPr/>
        </p:nvGrpSpPr>
        <p:grpSpPr>
          <a:xfrm>
            <a:off x="526927" y="6435661"/>
            <a:ext cx="369837" cy="462260"/>
            <a:chOff x="0" y="0"/>
            <a:chExt cx="493117" cy="616347"/>
          </a:xfrm>
        </p:grpSpPr>
        <p:sp>
          <p:nvSpPr>
            <p:cNvPr id="49" name="Freeform 49"/>
            <p:cNvSpPr/>
            <p:nvPr/>
          </p:nvSpPr>
          <p:spPr>
            <a:xfrm>
              <a:off x="0" y="0"/>
              <a:ext cx="493117" cy="616347"/>
            </a:xfrm>
            <a:custGeom>
              <a:avLst/>
              <a:gdLst/>
              <a:ahLst/>
              <a:cxnLst/>
              <a:rect l="l" t="t" r="r" b="b"/>
              <a:pathLst>
                <a:path w="493117" h="616347">
                  <a:moveTo>
                    <a:pt x="0" y="0"/>
                  </a:moveTo>
                  <a:lnTo>
                    <a:pt x="493117" y="0"/>
                  </a:lnTo>
                  <a:lnTo>
                    <a:pt x="493117" y="616347"/>
                  </a:lnTo>
                  <a:lnTo>
                    <a:pt x="0" y="616347"/>
                  </a:lnTo>
                  <a:close/>
                </a:path>
              </a:pathLst>
            </a:custGeom>
            <a:solidFill>
              <a:srgbClr val="000000">
                <a:alpha val="0"/>
              </a:srgbClr>
            </a:solidFill>
          </p:spPr>
        </p:sp>
        <p:sp>
          <p:nvSpPr>
            <p:cNvPr id="50" name="TextBox 50"/>
            <p:cNvSpPr txBox="1"/>
            <p:nvPr/>
          </p:nvSpPr>
          <p:spPr>
            <a:xfrm>
              <a:off x="0" y="47625"/>
              <a:ext cx="493117" cy="568722"/>
            </a:xfrm>
            <a:prstGeom prst="rect">
              <a:avLst/>
            </a:prstGeom>
          </p:spPr>
          <p:txBody>
            <a:bodyPr lIns="0" tIns="0" rIns="0" bIns="0" rtlCol="0" anchor="t"/>
            <a:lstStyle/>
            <a:p>
              <a:pPr algn="ctr">
                <a:lnSpc>
                  <a:spcPts val="2874"/>
                </a:lnSpc>
              </a:pPr>
              <a:r>
                <a:rPr lang="en-US" sz="2874" b="1">
                  <a:solidFill>
                    <a:srgbClr val="2A2742"/>
                  </a:solidFill>
                  <a:latin typeface="Arimo Bold"/>
                  <a:ea typeface="Arimo Bold"/>
                  <a:cs typeface="Arimo Bold"/>
                  <a:sym typeface="Arimo Bold"/>
                </a:rPr>
                <a:t>3</a:t>
              </a:r>
            </a:p>
          </p:txBody>
        </p:sp>
      </p:grpSp>
      <p:grpSp>
        <p:nvGrpSpPr>
          <p:cNvPr id="51" name="Group 51"/>
          <p:cNvGrpSpPr/>
          <p:nvPr/>
        </p:nvGrpSpPr>
        <p:grpSpPr>
          <a:xfrm>
            <a:off x="1944739" y="6358420"/>
            <a:ext cx="3082379" cy="385167"/>
            <a:chOff x="0" y="0"/>
            <a:chExt cx="4109838" cy="513557"/>
          </a:xfrm>
        </p:grpSpPr>
        <p:sp>
          <p:nvSpPr>
            <p:cNvPr id="52" name="Freeform 52"/>
            <p:cNvSpPr/>
            <p:nvPr/>
          </p:nvSpPr>
          <p:spPr>
            <a:xfrm>
              <a:off x="0" y="0"/>
              <a:ext cx="4109838" cy="513557"/>
            </a:xfrm>
            <a:custGeom>
              <a:avLst/>
              <a:gdLst/>
              <a:ahLst/>
              <a:cxnLst/>
              <a:rect l="l" t="t" r="r" b="b"/>
              <a:pathLst>
                <a:path w="4109838" h="513557">
                  <a:moveTo>
                    <a:pt x="0" y="0"/>
                  </a:moveTo>
                  <a:lnTo>
                    <a:pt x="4109838" y="0"/>
                  </a:lnTo>
                  <a:lnTo>
                    <a:pt x="4109838" y="513557"/>
                  </a:lnTo>
                  <a:lnTo>
                    <a:pt x="0" y="513557"/>
                  </a:lnTo>
                  <a:close/>
                </a:path>
              </a:pathLst>
            </a:custGeom>
            <a:solidFill>
              <a:srgbClr val="000000">
                <a:alpha val="0"/>
              </a:srgbClr>
            </a:solidFill>
          </p:spPr>
        </p:sp>
        <p:sp>
          <p:nvSpPr>
            <p:cNvPr id="53" name="TextBox 53"/>
            <p:cNvSpPr txBox="1"/>
            <p:nvPr/>
          </p:nvSpPr>
          <p:spPr>
            <a:xfrm>
              <a:off x="0" y="-28575"/>
              <a:ext cx="4109838" cy="542132"/>
            </a:xfrm>
            <a:prstGeom prst="rect">
              <a:avLst/>
            </a:prstGeom>
          </p:spPr>
          <p:txBody>
            <a:bodyPr lIns="0" tIns="0" rIns="0" bIns="0" rtlCol="0" anchor="t"/>
            <a:lstStyle/>
            <a:p>
              <a:pPr algn="l">
                <a:lnSpc>
                  <a:spcPts val="3000"/>
                </a:lnSpc>
              </a:pPr>
              <a:r>
                <a:rPr lang="en-US" sz="2375" b="1">
                  <a:solidFill>
                    <a:srgbClr val="2A2742"/>
                  </a:solidFill>
                  <a:latin typeface="Arimo Bold"/>
                  <a:ea typeface="Arimo Bold"/>
                  <a:cs typeface="Arimo Bold"/>
                  <a:sym typeface="Arimo Bold"/>
                </a:rPr>
                <a:t>Navigating Datasets</a:t>
              </a:r>
            </a:p>
          </p:txBody>
        </p:sp>
      </p:grpSp>
      <p:grpSp>
        <p:nvGrpSpPr>
          <p:cNvPr id="54" name="Group 54"/>
          <p:cNvGrpSpPr/>
          <p:nvPr/>
        </p:nvGrpSpPr>
        <p:grpSpPr>
          <a:xfrm>
            <a:off x="1944739" y="6891522"/>
            <a:ext cx="7109446" cy="1183630"/>
            <a:chOff x="0" y="0"/>
            <a:chExt cx="9479262" cy="1578173"/>
          </a:xfrm>
        </p:grpSpPr>
        <p:sp>
          <p:nvSpPr>
            <p:cNvPr id="55" name="Freeform 55"/>
            <p:cNvSpPr/>
            <p:nvPr/>
          </p:nvSpPr>
          <p:spPr>
            <a:xfrm>
              <a:off x="0" y="0"/>
              <a:ext cx="9479262" cy="1578173"/>
            </a:xfrm>
            <a:custGeom>
              <a:avLst/>
              <a:gdLst/>
              <a:ahLst/>
              <a:cxnLst/>
              <a:rect l="l" t="t" r="r" b="b"/>
              <a:pathLst>
                <a:path w="9479262" h="1578173">
                  <a:moveTo>
                    <a:pt x="0" y="0"/>
                  </a:moveTo>
                  <a:lnTo>
                    <a:pt x="9479262" y="0"/>
                  </a:lnTo>
                  <a:lnTo>
                    <a:pt x="9479262" y="1578173"/>
                  </a:lnTo>
                  <a:lnTo>
                    <a:pt x="0" y="1578173"/>
                  </a:lnTo>
                  <a:close/>
                </a:path>
              </a:pathLst>
            </a:custGeom>
            <a:solidFill>
              <a:srgbClr val="000000">
                <a:alpha val="0"/>
              </a:srgbClr>
            </a:solidFill>
          </p:spPr>
        </p:sp>
        <p:sp>
          <p:nvSpPr>
            <p:cNvPr id="56" name="TextBox 56"/>
            <p:cNvSpPr txBox="1"/>
            <p:nvPr/>
          </p:nvSpPr>
          <p:spPr>
            <a:xfrm>
              <a:off x="0" y="-85725"/>
              <a:ext cx="9479262" cy="1663898"/>
            </a:xfrm>
            <a:prstGeom prst="rect">
              <a:avLst/>
            </a:prstGeom>
          </p:spPr>
          <p:txBody>
            <a:bodyPr lIns="0" tIns="0" rIns="0" bIns="0" rtlCol="0" anchor="t"/>
            <a:lstStyle/>
            <a:p>
              <a:pPr algn="l">
                <a:lnSpc>
                  <a:spcPts val="3062"/>
                </a:lnSpc>
              </a:pPr>
              <a:r>
                <a:rPr lang="en-US" sz="1937" dirty="0">
                  <a:solidFill>
                    <a:srgbClr val="2A2742"/>
                  </a:solidFill>
                  <a:latin typeface="Arimo"/>
                  <a:ea typeface="Arimo"/>
                  <a:cs typeface="Arimo"/>
                  <a:sym typeface="Arimo"/>
                </a:rPr>
                <a:t>The Datasets Page will display a list of datasets with titles, descriptions and data producers. Click on a dataset title to open the Dataset Details Page.</a:t>
              </a:r>
            </a:p>
          </p:txBody>
        </p:sp>
      </p:grpSp>
      <p:sp>
        <p:nvSpPr>
          <p:cNvPr id="57" name="AutoShape 57"/>
          <p:cNvSpPr/>
          <p:nvPr/>
        </p:nvSpPr>
        <p:spPr>
          <a:xfrm rot="4932445" flipH="1">
            <a:off x="16022440" y="1661736"/>
            <a:ext cx="116410" cy="850632"/>
          </a:xfrm>
          <a:prstGeom prst="line">
            <a:avLst/>
          </a:prstGeom>
          <a:ln w="28575" cap="rnd">
            <a:solidFill>
              <a:srgbClr val="000000"/>
            </a:solidFill>
            <a:prstDash val="solid"/>
            <a:headEnd type="none" w="sm" len="sm"/>
            <a:tailEnd type="triangle" w="lg" len="med"/>
          </a:ln>
        </p:spPr>
      </p:sp>
      <p:sp>
        <p:nvSpPr>
          <p:cNvPr id="58" name="AutoShape 58"/>
          <p:cNvSpPr/>
          <p:nvPr/>
        </p:nvSpPr>
        <p:spPr>
          <a:xfrm rot="2486997">
            <a:off x="15818542" y="3875145"/>
            <a:ext cx="1287199" cy="1457477"/>
          </a:xfrm>
          <a:prstGeom prst="line">
            <a:avLst/>
          </a:prstGeom>
          <a:ln w="28575" cap="rnd">
            <a:solidFill>
              <a:srgbClr val="000000"/>
            </a:solidFill>
            <a:prstDash val="solid"/>
            <a:headEnd type="none" w="sm" len="sm"/>
            <a:tailEnd type="triangle" w="lg" len="med"/>
          </a:ln>
        </p:spPr>
      </p:sp>
      <p:grpSp>
        <p:nvGrpSpPr>
          <p:cNvPr id="63" name="Group 63"/>
          <p:cNvGrpSpPr/>
          <p:nvPr/>
        </p:nvGrpSpPr>
        <p:grpSpPr>
          <a:xfrm>
            <a:off x="711845" y="8511920"/>
            <a:ext cx="8709570" cy="1264742"/>
            <a:chOff x="0" y="0"/>
            <a:chExt cx="11612760" cy="2925573"/>
          </a:xfrm>
        </p:grpSpPr>
        <p:sp>
          <p:nvSpPr>
            <p:cNvPr id="64" name="Freeform 64"/>
            <p:cNvSpPr/>
            <p:nvPr/>
          </p:nvSpPr>
          <p:spPr>
            <a:xfrm>
              <a:off x="0" y="0"/>
              <a:ext cx="11612760" cy="2750540"/>
            </a:xfrm>
            <a:custGeom>
              <a:avLst/>
              <a:gdLst/>
              <a:ahLst/>
              <a:cxnLst/>
              <a:rect l="l" t="t" r="r" b="b"/>
              <a:pathLst>
                <a:path w="11612760" h="2750540">
                  <a:moveTo>
                    <a:pt x="0" y="0"/>
                  </a:moveTo>
                  <a:lnTo>
                    <a:pt x="11612760" y="0"/>
                  </a:lnTo>
                  <a:lnTo>
                    <a:pt x="11612760" y="2750540"/>
                  </a:lnTo>
                  <a:lnTo>
                    <a:pt x="0" y="2750540"/>
                  </a:lnTo>
                  <a:close/>
                </a:path>
              </a:pathLst>
            </a:custGeom>
            <a:solidFill>
              <a:srgbClr val="000000">
                <a:alpha val="0"/>
              </a:srgbClr>
            </a:solidFill>
          </p:spPr>
        </p:sp>
        <p:sp>
          <p:nvSpPr>
            <p:cNvPr id="65" name="TextBox 65"/>
            <p:cNvSpPr txBox="1"/>
            <p:nvPr/>
          </p:nvSpPr>
          <p:spPr>
            <a:xfrm>
              <a:off x="0" y="89308"/>
              <a:ext cx="11612760" cy="2836265"/>
            </a:xfrm>
            <a:prstGeom prst="rect">
              <a:avLst/>
            </a:prstGeom>
          </p:spPr>
          <p:txBody>
            <a:bodyPr lIns="0" tIns="0" rIns="0" bIns="0" rtlCol="0" anchor="t"/>
            <a:lstStyle/>
            <a:p>
              <a:pPr algn="l">
                <a:lnSpc>
                  <a:spcPts val="3062"/>
                </a:lnSpc>
              </a:pPr>
              <a:r>
                <a:rPr lang="en-US" sz="1937" dirty="0">
                  <a:solidFill>
                    <a:srgbClr val="2A2742"/>
                  </a:solidFill>
                  <a:latin typeface="Arimo"/>
                  <a:ea typeface="Arimo"/>
                  <a:cs typeface="Arimo"/>
                  <a:sym typeface="Arimo"/>
                </a:rPr>
                <a:t>The left sidebar provides various filters, including Data Producers, Groups, Formats and Licenses. Additionally, datasets can be searched using the search bar at the top of the page. </a:t>
              </a:r>
            </a:p>
          </p:txBody>
        </p:sp>
      </p:grpSp>
      <p:pic>
        <p:nvPicPr>
          <p:cNvPr id="74" name="Picture 73">
            <a:extLst>
              <a:ext uri="{FF2B5EF4-FFF2-40B4-BE49-F238E27FC236}">
                <a16:creationId xmlns:a16="http://schemas.microsoft.com/office/drawing/2014/main" id="{42894719-33AF-F306-1993-AA1E57CDA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882" y="1814846"/>
            <a:ext cx="5598585" cy="3592987"/>
          </a:xfrm>
          <a:prstGeom prst="rect">
            <a:avLst/>
          </a:prstGeom>
          <a:ln>
            <a:noFill/>
          </a:ln>
          <a:effectLst>
            <a:outerShdw blurRad="190500" algn="tl" rotWithShape="0">
              <a:srgbClr val="000000">
                <a:alpha val="70000"/>
              </a:srgbClr>
            </a:outerShdw>
          </a:effectLst>
        </p:spPr>
      </p:pic>
      <p:grpSp>
        <p:nvGrpSpPr>
          <p:cNvPr id="67" name="Group 67"/>
          <p:cNvGrpSpPr/>
          <p:nvPr/>
        </p:nvGrpSpPr>
        <p:grpSpPr>
          <a:xfrm>
            <a:off x="11358308" y="3282840"/>
            <a:ext cx="3881692" cy="641460"/>
            <a:chOff x="0" y="0"/>
            <a:chExt cx="5814580" cy="930853"/>
          </a:xfrm>
        </p:grpSpPr>
        <p:sp>
          <p:nvSpPr>
            <p:cNvPr id="68" name="Freeform 68"/>
            <p:cNvSpPr/>
            <p:nvPr/>
          </p:nvSpPr>
          <p:spPr>
            <a:xfrm>
              <a:off x="0" y="0"/>
              <a:ext cx="5814695" cy="930910"/>
            </a:xfrm>
            <a:custGeom>
              <a:avLst/>
              <a:gdLst/>
              <a:ahLst/>
              <a:cxnLst/>
              <a:rect l="l" t="t" r="r" b="b"/>
              <a:pathLst>
                <a:path w="5814695" h="930910">
                  <a:moveTo>
                    <a:pt x="23749" y="0"/>
                  </a:moveTo>
                  <a:lnTo>
                    <a:pt x="5790819" y="0"/>
                  </a:lnTo>
                  <a:cubicBezTo>
                    <a:pt x="5804027" y="0"/>
                    <a:pt x="5814695" y="10668"/>
                    <a:pt x="5814695" y="23876"/>
                  </a:cubicBezTo>
                  <a:lnTo>
                    <a:pt x="5814695" y="907034"/>
                  </a:lnTo>
                  <a:cubicBezTo>
                    <a:pt x="5814695" y="920242"/>
                    <a:pt x="5804027" y="930910"/>
                    <a:pt x="5790819" y="930910"/>
                  </a:cubicBezTo>
                  <a:lnTo>
                    <a:pt x="23749" y="930910"/>
                  </a:lnTo>
                  <a:cubicBezTo>
                    <a:pt x="10668" y="930910"/>
                    <a:pt x="0" y="920242"/>
                    <a:pt x="0" y="907034"/>
                  </a:cubicBezTo>
                  <a:lnTo>
                    <a:pt x="0" y="23749"/>
                  </a:lnTo>
                  <a:cubicBezTo>
                    <a:pt x="0" y="10668"/>
                    <a:pt x="10668" y="0"/>
                    <a:pt x="23749" y="0"/>
                  </a:cubicBezTo>
                  <a:moveTo>
                    <a:pt x="23749" y="47625"/>
                  </a:moveTo>
                  <a:lnTo>
                    <a:pt x="23749" y="23749"/>
                  </a:lnTo>
                  <a:lnTo>
                    <a:pt x="47625" y="23749"/>
                  </a:lnTo>
                  <a:lnTo>
                    <a:pt x="47625" y="907034"/>
                  </a:lnTo>
                  <a:lnTo>
                    <a:pt x="23749" y="907034"/>
                  </a:lnTo>
                  <a:lnTo>
                    <a:pt x="23749" y="883285"/>
                  </a:lnTo>
                  <a:lnTo>
                    <a:pt x="5790819" y="883285"/>
                  </a:lnTo>
                  <a:lnTo>
                    <a:pt x="5790819" y="907161"/>
                  </a:lnTo>
                  <a:lnTo>
                    <a:pt x="5766943" y="907161"/>
                  </a:lnTo>
                  <a:lnTo>
                    <a:pt x="5766943" y="23749"/>
                  </a:lnTo>
                  <a:lnTo>
                    <a:pt x="5790819" y="23749"/>
                  </a:lnTo>
                  <a:lnTo>
                    <a:pt x="5790819" y="47625"/>
                  </a:lnTo>
                  <a:lnTo>
                    <a:pt x="23749" y="47625"/>
                  </a:lnTo>
                  <a:close/>
                </a:path>
              </a:pathLst>
            </a:custGeom>
            <a:solidFill>
              <a:srgbClr val="FF0000"/>
            </a:solidFill>
          </p:spPr>
        </p:sp>
      </p:grpSp>
      <p:pic>
        <p:nvPicPr>
          <p:cNvPr id="76" name="Picture 75">
            <a:extLst>
              <a:ext uri="{FF2B5EF4-FFF2-40B4-BE49-F238E27FC236}">
                <a16:creationId xmlns:a16="http://schemas.microsoft.com/office/drawing/2014/main" id="{F37F7168-EFBB-3095-EE38-2334D2F4F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9867" y="5687789"/>
            <a:ext cx="6109533" cy="4449547"/>
          </a:xfrm>
          <a:prstGeom prst="rect">
            <a:avLst/>
          </a:prstGeom>
          <a:ln>
            <a:noFill/>
          </a:ln>
          <a:effectLst>
            <a:outerShdw blurRad="190500" algn="tl" rotWithShape="0">
              <a:srgbClr val="000000">
                <a:alpha val="70000"/>
              </a:srgbClr>
            </a:outerShdw>
          </a:effectLst>
        </p:spPr>
      </p:pic>
      <p:cxnSp>
        <p:nvCxnSpPr>
          <p:cNvPr id="78" name="Straight Connector 77">
            <a:extLst>
              <a:ext uri="{FF2B5EF4-FFF2-40B4-BE49-F238E27FC236}">
                <a16:creationId xmlns:a16="http://schemas.microsoft.com/office/drawing/2014/main" id="{DAF8AFBE-1957-567C-808E-D44D0D28CE14}"/>
              </a:ext>
            </a:extLst>
          </p:cNvPr>
          <p:cNvCxnSpPr/>
          <p:nvPr/>
        </p:nvCxnSpPr>
        <p:spPr>
          <a:xfrm>
            <a:off x="15603582" y="3619500"/>
            <a:ext cx="8585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B40087-F5EB-3032-A76A-682E330E84AD}"/>
              </a:ext>
            </a:extLst>
          </p:cNvPr>
          <p:cNvCxnSpPr>
            <a:cxnSpLocks/>
          </p:cNvCxnSpPr>
          <p:nvPr/>
        </p:nvCxnSpPr>
        <p:spPr>
          <a:xfrm flipV="1">
            <a:off x="16507599" y="1779127"/>
            <a:ext cx="2327" cy="307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BD6E5317-9C74-E226-D343-E581DDD92CCB}"/>
              </a:ext>
            </a:extLst>
          </p:cNvPr>
          <p:cNvPicPr>
            <a:picLocks noChangeAspect="1"/>
          </p:cNvPicPr>
          <p:nvPr/>
        </p:nvPicPr>
        <p:blipFill>
          <a:blip r:embed="rId7">
            <a:extLst>
              <a:ext uri="{28A0092B-C50C-407E-A947-70E740481C1C}">
                <a14:useLocalDpi xmlns:a14="http://schemas.microsoft.com/office/drawing/2010/main" val="0"/>
              </a:ext>
            </a:extLst>
          </a:blip>
          <a:srcRect l="18245" t="76205" r="18373" b="11638"/>
          <a:stretch/>
        </p:blipFill>
        <p:spPr>
          <a:xfrm>
            <a:off x="7401631" y="637672"/>
            <a:ext cx="9659399" cy="921688"/>
          </a:xfrm>
          <a:prstGeom prst="rect">
            <a:avLst/>
          </a:prstGeom>
        </p:spPr>
      </p:pic>
      <p:grpSp>
        <p:nvGrpSpPr>
          <p:cNvPr id="60" name="Group 60"/>
          <p:cNvGrpSpPr/>
          <p:nvPr/>
        </p:nvGrpSpPr>
        <p:grpSpPr>
          <a:xfrm>
            <a:off x="16172872" y="740297"/>
            <a:ext cx="1057395" cy="324210"/>
            <a:chOff x="0" y="0"/>
            <a:chExt cx="2593398" cy="488717"/>
          </a:xfrm>
        </p:grpSpPr>
        <p:sp>
          <p:nvSpPr>
            <p:cNvPr id="61" name="Freeform 61"/>
            <p:cNvSpPr/>
            <p:nvPr/>
          </p:nvSpPr>
          <p:spPr>
            <a:xfrm>
              <a:off x="0" y="0"/>
              <a:ext cx="2593467" cy="488823"/>
            </a:xfrm>
            <a:custGeom>
              <a:avLst/>
              <a:gdLst/>
              <a:ahLst/>
              <a:cxnLst/>
              <a:rect l="l" t="t" r="r" b="b"/>
              <a:pathLst>
                <a:path w="2593467" h="488823">
                  <a:moveTo>
                    <a:pt x="23749" y="0"/>
                  </a:moveTo>
                  <a:lnTo>
                    <a:pt x="2569591" y="0"/>
                  </a:lnTo>
                  <a:cubicBezTo>
                    <a:pt x="2582799" y="0"/>
                    <a:pt x="2593467" y="10668"/>
                    <a:pt x="2593467" y="23876"/>
                  </a:cubicBezTo>
                  <a:lnTo>
                    <a:pt x="2593467" y="464947"/>
                  </a:lnTo>
                  <a:cubicBezTo>
                    <a:pt x="2593467" y="478155"/>
                    <a:pt x="2582799" y="488823"/>
                    <a:pt x="2569591" y="488823"/>
                  </a:cubicBezTo>
                  <a:lnTo>
                    <a:pt x="23749" y="488823"/>
                  </a:lnTo>
                  <a:cubicBezTo>
                    <a:pt x="10668" y="488696"/>
                    <a:pt x="0" y="478028"/>
                    <a:pt x="0" y="464947"/>
                  </a:cubicBezTo>
                  <a:lnTo>
                    <a:pt x="0" y="23749"/>
                  </a:lnTo>
                  <a:cubicBezTo>
                    <a:pt x="0" y="10668"/>
                    <a:pt x="10668" y="0"/>
                    <a:pt x="23749" y="0"/>
                  </a:cubicBezTo>
                  <a:moveTo>
                    <a:pt x="23749" y="47625"/>
                  </a:moveTo>
                  <a:lnTo>
                    <a:pt x="23749" y="23749"/>
                  </a:lnTo>
                  <a:lnTo>
                    <a:pt x="47625" y="23749"/>
                  </a:lnTo>
                  <a:lnTo>
                    <a:pt x="47625" y="464947"/>
                  </a:lnTo>
                  <a:lnTo>
                    <a:pt x="23749" y="464947"/>
                  </a:lnTo>
                  <a:lnTo>
                    <a:pt x="23749" y="441071"/>
                  </a:lnTo>
                  <a:lnTo>
                    <a:pt x="2569591" y="441071"/>
                  </a:lnTo>
                  <a:lnTo>
                    <a:pt x="2569591" y="464947"/>
                  </a:lnTo>
                  <a:lnTo>
                    <a:pt x="2545715" y="464947"/>
                  </a:lnTo>
                  <a:lnTo>
                    <a:pt x="2545715" y="23749"/>
                  </a:lnTo>
                  <a:lnTo>
                    <a:pt x="2569591" y="23749"/>
                  </a:lnTo>
                  <a:lnTo>
                    <a:pt x="2569591" y="47625"/>
                  </a:lnTo>
                  <a:lnTo>
                    <a:pt x="23749" y="47625"/>
                  </a:lnTo>
                  <a:close/>
                </a:path>
              </a:pathLst>
            </a:custGeom>
            <a:solidFill>
              <a:srgbClr val="FF0000"/>
            </a:solidFill>
            <a:ln w="12700">
              <a:solidFill>
                <a:srgbClr val="FF0000"/>
              </a:solidFill>
            </a:ln>
          </p:spPr>
        </p:sp>
      </p:grpSp>
      <p:grpSp>
        <p:nvGrpSpPr>
          <p:cNvPr id="71" name="Group 60">
            <a:extLst>
              <a:ext uri="{FF2B5EF4-FFF2-40B4-BE49-F238E27FC236}">
                <a16:creationId xmlns:a16="http://schemas.microsoft.com/office/drawing/2014/main" id="{196BC924-F8E9-1F8C-AF4B-BB44456EE022}"/>
              </a:ext>
            </a:extLst>
          </p:cNvPr>
          <p:cNvGrpSpPr/>
          <p:nvPr/>
        </p:nvGrpSpPr>
        <p:grpSpPr>
          <a:xfrm>
            <a:off x="10058636" y="1150861"/>
            <a:ext cx="762000" cy="293014"/>
            <a:chOff x="0" y="0"/>
            <a:chExt cx="2593398" cy="488717"/>
          </a:xfrm>
        </p:grpSpPr>
        <p:sp>
          <p:nvSpPr>
            <p:cNvPr id="72" name="Freeform 61">
              <a:extLst>
                <a:ext uri="{FF2B5EF4-FFF2-40B4-BE49-F238E27FC236}">
                  <a16:creationId xmlns:a16="http://schemas.microsoft.com/office/drawing/2014/main" id="{B87C36B3-C2EB-C553-497F-058AD613D8B0}"/>
                </a:ext>
              </a:extLst>
            </p:cNvPr>
            <p:cNvSpPr/>
            <p:nvPr/>
          </p:nvSpPr>
          <p:spPr>
            <a:xfrm>
              <a:off x="0" y="0"/>
              <a:ext cx="2593467" cy="488823"/>
            </a:xfrm>
            <a:custGeom>
              <a:avLst/>
              <a:gdLst/>
              <a:ahLst/>
              <a:cxnLst/>
              <a:rect l="l" t="t" r="r" b="b"/>
              <a:pathLst>
                <a:path w="2593467" h="488823">
                  <a:moveTo>
                    <a:pt x="23749" y="0"/>
                  </a:moveTo>
                  <a:lnTo>
                    <a:pt x="2569591" y="0"/>
                  </a:lnTo>
                  <a:cubicBezTo>
                    <a:pt x="2582799" y="0"/>
                    <a:pt x="2593467" y="10668"/>
                    <a:pt x="2593467" y="23876"/>
                  </a:cubicBezTo>
                  <a:lnTo>
                    <a:pt x="2593467" y="464947"/>
                  </a:lnTo>
                  <a:cubicBezTo>
                    <a:pt x="2593467" y="478155"/>
                    <a:pt x="2582799" y="488823"/>
                    <a:pt x="2569591" y="488823"/>
                  </a:cubicBezTo>
                  <a:lnTo>
                    <a:pt x="23749" y="488823"/>
                  </a:lnTo>
                  <a:cubicBezTo>
                    <a:pt x="10668" y="488696"/>
                    <a:pt x="0" y="478028"/>
                    <a:pt x="0" y="464947"/>
                  </a:cubicBezTo>
                  <a:lnTo>
                    <a:pt x="0" y="23749"/>
                  </a:lnTo>
                  <a:cubicBezTo>
                    <a:pt x="0" y="10668"/>
                    <a:pt x="10668" y="0"/>
                    <a:pt x="23749" y="0"/>
                  </a:cubicBezTo>
                  <a:moveTo>
                    <a:pt x="23749" y="47625"/>
                  </a:moveTo>
                  <a:lnTo>
                    <a:pt x="23749" y="23749"/>
                  </a:lnTo>
                  <a:lnTo>
                    <a:pt x="47625" y="23749"/>
                  </a:lnTo>
                  <a:lnTo>
                    <a:pt x="47625" y="464947"/>
                  </a:lnTo>
                  <a:lnTo>
                    <a:pt x="23749" y="464947"/>
                  </a:lnTo>
                  <a:lnTo>
                    <a:pt x="23749" y="441071"/>
                  </a:lnTo>
                  <a:lnTo>
                    <a:pt x="2569591" y="441071"/>
                  </a:lnTo>
                  <a:lnTo>
                    <a:pt x="2569591" y="464947"/>
                  </a:lnTo>
                  <a:lnTo>
                    <a:pt x="2545715" y="464947"/>
                  </a:lnTo>
                  <a:lnTo>
                    <a:pt x="2545715" y="23749"/>
                  </a:lnTo>
                  <a:lnTo>
                    <a:pt x="2569591" y="23749"/>
                  </a:lnTo>
                  <a:lnTo>
                    <a:pt x="2569591" y="47625"/>
                  </a:lnTo>
                  <a:lnTo>
                    <a:pt x="23749" y="47625"/>
                  </a:lnTo>
                  <a:close/>
                </a:path>
              </a:pathLst>
            </a:custGeom>
            <a:solidFill>
              <a:srgbClr val="FF0000"/>
            </a:solidFill>
            <a:ln w="28575">
              <a:solidFill>
                <a:srgbClr val="FF0000"/>
              </a:solidFill>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532" y="1949"/>
            <a:ext cx="6948298" cy="770484"/>
            <a:chOff x="0" y="0"/>
            <a:chExt cx="9264397" cy="1027312"/>
          </a:xfrm>
        </p:grpSpPr>
        <p:sp>
          <p:nvSpPr>
            <p:cNvPr id="3" name="Freeform 3"/>
            <p:cNvSpPr/>
            <p:nvPr/>
          </p:nvSpPr>
          <p:spPr>
            <a:xfrm>
              <a:off x="0" y="0"/>
              <a:ext cx="9264397" cy="1027312"/>
            </a:xfrm>
            <a:custGeom>
              <a:avLst/>
              <a:gdLst/>
              <a:ahLst/>
              <a:cxnLst/>
              <a:rect l="l" t="t" r="r" b="b"/>
              <a:pathLst>
                <a:path w="9264397" h="1027312">
                  <a:moveTo>
                    <a:pt x="0" y="0"/>
                  </a:moveTo>
                  <a:lnTo>
                    <a:pt x="9264397" y="0"/>
                  </a:lnTo>
                  <a:lnTo>
                    <a:pt x="9264397" y="1027312"/>
                  </a:lnTo>
                  <a:lnTo>
                    <a:pt x="0" y="1027312"/>
                  </a:lnTo>
                  <a:close/>
                </a:path>
              </a:pathLst>
            </a:custGeom>
            <a:solidFill>
              <a:srgbClr val="000000">
                <a:alpha val="0"/>
              </a:srgbClr>
            </a:solidFill>
          </p:spPr>
        </p:sp>
        <p:sp>
          <p:nvSpPr>
            <p:cNvPr id="4" name="TextBox 4"/>
            <p:cNvSpPr txBox="1"/>
            <p:nvPr/>
          </p:nvSpPr>
          <p:spPr>
            <a:xfrm>
              <a:off x="0" y="-47625"/>
              <a:ext cx="9264397" cy="1074937"/>
            </a:xfrm>
            <a:prstGeom prst="rect">
              <a:avLst/>
            </a:prstGeom>
          </p:spPr>
          <p:txBody>
            <a:bodyPr lIns="0" tIns="0" rIns="0" bIns="0" rtlCol="0" anchor="t"/>
            <a:lstStyle/>
            <a:p>
              <a:pPr algn="l">
                <a:lnSpc>
                  <a:spcPts val="6062"/>
                </a:lnSpc>
              </a:pPr>
              <a:r>
                <a:rPr lang="en-US" sz="4812" b="1">
                  <a:solidFill>
                    <a:srgbClr val="231971"/>
                  </a:solidFill>
                  <a:latin typeface="Arimo Bold"/>
                  <a:ea typeface="Arimo Bold"/>
                  <a:cs typeface="Arimo Bold"/>
                  <a:sym typeface="Arimo Bold"/>
                </a:rPr>
                <a:t>Exploring The Datasets</a:t>
              </a:r>
            </a:p>
          </p:txBody>
        </p:sp>
      </p:grpSp>
      <p:grpSp>
        <p:nvGrpSpPr>
          <p:cNvPr id="5" name="Group 5"/>
          <p:cNvGrpSpPr/>
          <p:nvPr/>
        </p:nvGrpSpPr>
        <p:grpSpPr>
          <a:xfrm>
            <a:off x="711845" y="1880594"/>
            <a:ext cx="57149" cy="6129264"/>
            <a:chOff x="0" y="0"/>
            <a:chExt cx="76198" cy="8172352"/>
          </a:xfrm>
        </p:grpSpPr>
        <p:sp>
          <p:nvSpPr>
            <p:cNvPr id="6" name="Freeform 6"/>
            <p:cNvSpPr/>
            <p:nvPr/>
          </p:nvSpPr>
          <p:spPr>
            <a:xfrm>
              <a:off x="0" y="0"/>
              <a:ext cx="76200" cy="8172323"/>
            </a:xfrm>
            <a:custGeom>
              <a:avLst/>
              <a:gdLst/>
              <a:ahLst/>
              <a:cxnLst/>
              <a:rect l="l" t="t" r="r" b="b"/>
              <a:pathLst>
                <a:path w="76200" h="8172323">
                  <a:moveTo>
                    <a:pt x="0" y="38100"/>
                  </a:moveTo>
                  <a:cubicBezTo>
                    <a:pt x="0" y="17018"/>
                    <a:pt x="17018" y="0"/>
                    <a:pt x="38100" y="0"/>
                  </a:cubicBezTo>
                  <a:cubicBezTo>
                    <a:pt x="59182" y="0"/>
                    <a:pt x="76200" y="17018"/>
                    <a:pt x="76200" y="38100"/>
                  </a:cubicBezTo>
                  <a:lnTo>
                    <a:pt x="76200" y="8134223"/>
                  </a:lnTo>
                  <a:cubicBezTo>
                    <a:pt x="76200" y="8155305"/>
                    <a:pt x="59182" y="8172323"/>
                    <a:pt x="38100" y="8172323"/>
                  </a:cubicBezTo>
                  <a:cubicBezTo>
                    <a:pt x="17018" y="8172323"/>
                    <a:pt x="0" y="8155305"/>
                    <a:pt x="0" y="8134223"/>
                  </a:cubicBezTo>
                  <a:close/>
                </a:path>
              </a:pathLst>
            </a:custGeom>
            <a:solidFill>
              <a:srgbClr val="BDB8DF"/>
            </a:solidFill>
          </p:spPr>
        </p:sp>
      </p:grpSp>
      <p:grpSp>
        <p:nvGrpSpPr>
          <p:cNvPr id="7" name="Group 7"/>
          <p:cNvGrpSpPr/>
          <p:nvPr/>
        </p:nvGrpSpPr>
        <p:grpSpPr>
          <a:xfrm>
            <a:off x="960686" y="2421138"/>
            <a:ext cx="739676" cy="28575"/>
            <a:chOff x="0" y="0"/>
            <a:chExt cx="986235" cy="38100"/>
          </a:xfrm>
        </p:grpSpPr>
        <p:sp>
          <p:nvSpPr>
            <p:cNvPr id="8" name="Freeform 8"/>
            <p:cNvSpPr/>
            <p:nvPr/>
          </p:nvSpPr>
          <p:spPr>
            <a:xfrm>
              <a:off x="0" y="0"/>
              <a:ext cx="986282" cy="38100"/>
            </a:xfrm>
            <a:custGeom>
              <a:avLst/>
              <a:gdLst/>
              <a:ahLst/>
              <a:cxnLst/>
              <a:rect l="l" t="t" r="r" b="b"/>
              <a:pathLst>
                <a:path w="986282" h="38100">
                  <a:moveTo>
                    <a:pt x="0" y="19050"/>
                  </a:moveTo>
                  <a:cubicBezTo>
                    <a:pt x="0" y="8509"/>
                    <a:pt x="8509" y="0"/>
                    <a:pt x="19050" y="0"/>
                  </a:cubicBezTo>
                  <a:lnTo>
                    <a:pt x="967232" y="0"/>
                  </a:lnTo>
                  <a:cubicBezTo>
                    <a:pt x="977773" y="0"/>
                    <a:pt x="986282" y="8509"/>
                    <a:pt x="986282" y="19050"/>
                  </a:cubicBezTo>
                  <a:cubicBezTo>
                    <a:pt x="986282" y="29591"/>
                    <a:pt x="977646" y="38100"/>
                    <a:pt x="967232" y="38100"/>
                  </a:cubicBezTo>
                  <a:lnTo>
                    <a:pt x="19050" y="38100"/>
                  </a:lnTo>
                  <a:cubicBezTo>
                    <a:pt x="8509" y="38100"/>
                    <a:pt x="0" y="29591"/>
                    <a:pt x="0" y="19050"/>
                  </a:cubicBezTo>
                  <a:close/>
                </a:path>
              </a:pathLst>
            </a:custGeom>
            <a:solidFill>
              <a:srgbClr val="BDB8DF"/>
            </a:solidFill>
          </p:spPr>
        </p:sp>
      </p:grpSp>
      <p:grpSp>
        <p:nvGrpSpPr>
          <p:cNvPr id="9" name="Group 9"/>
          <p:cNvGrpSpPr/>
          <p:nvPr/>
        </p:nvGrpSpPr>
        <p:grpSpPr>
          <a:xfrm>
            <a:off x="429667" y="2153247"/>
            <a:ext cx="564356" cy="564356"/>
            <a:chOff x="0" y="0"/>
            <a:chExt cx="752475" cy="752475"/>
          </a:xfrm>
        </p:grpSpPr>
        <p:sp>
          <p:nvSpPr>
            <p:cNvPr id="10" name="Freeform 10"/>
            <p:cNvSpPr/>
            <p:nvPr/>
          </p:nvSpPr>
          <p:spPr>
            <a:xfrm>
              <a:off x="6350" y="6350"/>
              <a:ext cx="739648" cy="739775"/>
            </a:xfrm>
            <a:custGeom>
              <a:avLst/>
              <a:gdLst/>
              <a:ahLst/>
              <a:cxnLst/>
              <a:rect l="l" t="t" r="r" b="b"/>
              <a:pathLst>
                <a:path w="739648" h="739775">
                  <a:moveTo>
                    <a:pt x="0" y="138049"/>
                  </a:moveTo>
                  <a:cubicBezTo>
                    <a:pt x="0" y="61849"/>
                    <a:pt x="61849" y="0"/>
                    <a:pt x="138049" y="0"/>
                  </a:cubicBezTo>
                  <a:lnTo>
                    <a:pt x="601599" y="0"/>
                  </a:lnTo>
                  <a:cubicBezTo>
                    <a:pt x="677926" y="0"/>
                    <a:pt x="739648" y="61849"/>
                    <a:pt x="739648" y="138049"/>
                  </a:cubicBezTo>
                  <a:lnTo>
                    <a:pt x="739648" y="601599"/>
                  </a:lnTo>
                  <a:cubicBezTo>
                    <a:pt x="739648" y="677926"/>
                    <a:pt x="677799" y="739648"/>
                    <a:pt x="601599" y="739648"/>
                  </a:cubicBezTo>
                  <a:lnTo>
                    <a:pt x="138049" y="739648"/>
                  </a:lnTo>
                  <a:cubicBezTo>
                    <a:pt x="61849" y="739775"/>
                    <a:pt x="0" y="677926"/>
                    <a:pt x="0" y="601726"/>
                  </a:cubicBezTo>
                  <a:close/>
                </a:path>
              </a:pathLst>
            </a:custGeom>
            <a:solidFill>
              <a:srgbClr val="E9E6FA"/>
            </a:solidFill>
          </p:spPr>
        </p:sp>
        <p:sp>
          <p:nvSpPr>
            <p:cNvPr id="11" name="Freeform 11"/>
            <p:cNvSpPr/>
            <p:nvPr/>
          </p:nvSpPr>
          <p:spPr>
            <a:xfrm>
              <a:off x="0" y="0"/>
              <a:ext cx="752348" cy="752475"/>
            </a:xfrm>
            <a:custGeom>
              <a:avLst/>
              <a:gdLst/>
              <a:ahLst/>
              <a:cxnLst/>
              <a:rect l="l" t="t" r="r" b="b"/>
              <a:pathLst>
                <a:path w="752348" h="752475">
                  <a:moveTo>
                    <a:pt x="0" y="144399"/>
                  </a:moveTo>
                  <a:cubicBezTo>
                    <a:pt x="0" y="64643"/>
                    <a:pt x="64643" y="0"/>
                    <a:pt x="144399" y="0"/>
                  </a:cubicBezTo>
                  <a:lnTo>
                    <a:pt x="607949" y="0"/>
                  </a:lnTo>
                  <a:lnTo>
                    <a:pt x="607949" y="6350"/>
                  </a:lnTo>
                  <a:lnTo>
                    <a:pt x="607949" y="0"/>
                  </a:lnTo>
                  <a:cubicBezTo>
                    <a:pt x="687705" y="0"/>
                    <a:pt x="752348" y="64643"/>
                    <a:pt x="752348" y="144399"/>
                  </a:cubicBezTo>
                  <a:lnTo>
                    <a:pt x="745998" y="144399"/>
                  </a:lnTo>
                  <a:lnTo>
                    <a:pt x="752348" y="144399"/>
                  </a:lnTo>
                  <a:lnTo>
                    <a:pt x="752348" y="607949"/>
                  </a:lnTo>
                  <a:lnTo>
                    <a:pt x="745998" y="607949"/>
                  </a:lnTo>
                  <a:lnTo>
                    <a:pt x="752348" y="607949"/>
                  </a:lnTo>
                  <a:cubicBezTo>
                    <a:pt x="752348" y="687705"/>
                    <a:pt x="687705" y="752348"/>
                    <a:pt x="607949" y="752348"/>
                  </a:cubicBezTo>
                  <a:lnTo>
                    <a:pt x="607949" y="745998"/>
                  </a:lnTo>
                  <a:lnTo>
                    <a:pt x="607949" y="752348"/>
                  </a:lnTo>
                  <a:lnTo>
                    <a:pt x="144399" y="752348"/>
                  </a:lnTo>
                  <a:lnTo>
                    <a:pt x="144399" y="745998"/>
                  </a:lnTo>
                  <a:lnTo>
                    <a:pt x="144399" y="752348"/>
                  </a:lnTo>
                  <a:cubicBezTo>
                    <a:pt x="64643" y="752475"/>
                    <a:pt x="0" y="687832"/>
                    <a:pt x="0" y="608076"/>
                  </a:cubicBezTo>
                  <a:lnTo>
                    <a:pt x="0" y="144399"/>
                  </a:lnTo>
                  <a:lnTo>
                    <a:pt x="6350" y="144399"/>
                  </a:lnTo>
                  <a:lnTo>
                    <a:pt x="0" y="144399"/>
                  </a:lnTo>
                  <a:moveTo>
                    <a:pt x="12700" y="144399"/>
                  </a:moveTo>
                  <a:lnTo>
                    <a:pt x="12700" y="607949"/>
                  </a:lnTo>
                  <a:lnTo>
                    <a:pt x="6350" y="607949"/>
                  </a:lnTo>
                  <a:lnTo>
                    <a:pt x="12700" y="607949"/>
                  </a:lnTo>
                  <a:cubicBezTo>
                    <a:pt x="12700" y="680720"/>
                    <a:pt x="71628" y="739648"/>
                    <a:pt x="144399" y="739648"/>
                  </a:cubicBezTo>
                  <a:lnTo>
                    <a:pt x="607949" y="739648"/>
                  </a:lnTo>
                  <a:cubicBezTo>
                    <a:pt x="680720" y="739648"/>
                    <a:pt x="739648" y="680720"/>
                    <a:pt x="739648" y="607949"/>
                  </a:cubicBezTo>
                  <a:lnTo>
                    <a:pt x="739648" y="144399"/>
                  </a:lnTo>
                  <a:cubicBezTo>
                    <a:pt x="739775" y="71628"/>
                    <a:pt x="680847" y="12700"/>
                    <a:pt x="608076" y="12700"/>
                  </a:cubicBezTo>
                  <a:lnTo>
                    <a:pt x="144399" y="12700"/>
                  </a:lnTo>
                  <a:lnTo>
                    <a:pt x="144399" y="6350"/>
                  </a:lnTo>
                  <a:lnTo>
                    <a:pt x="144399" y="12700"/>
                  </a:lnTo>
                  <a:cubicBezTo>
                    <a:pt x="71628" y="12700"/>
                    <a:pt x="12700" y="71628"/>
                    <a:pt x="12700" y="144399"/>
                  </a:cubicBezTo>
                  <a:close/>
                </a:path>
              </a:pathLst>
            </a:custGeom>
            <a:solidFill>
              <a:srgbClr val="BDB8DF"/>
            </a:solidFill>
          </p:spPr>
        </p:sp>
      </p:grpSp>
      <p:grpSp>
        <p:nvGrpSpPr>
          <p:cNvPr id="12" name="Group 12"/>
          <p:cNvGrpSpPr/>
          <p:nvPr/>
        </p:nvGrpSpPr>
        <p:grpSpPr>
          <a:xfrm>
            <a:off x="526927" y="2204295"/>
            <a:ext cx="369837" cy="462260"/>
            <a:chOff x="0" y="0"/>
            <a:chExt cx="493117" cy="616347"/>
          </a:xfrm>
        </p:grpSpPr>
        <p:sp>
          <p:nvSpPr>
            <p:cNvPr id="13" name="Freeform 13"/>
            <p:cNvSpPr/>
            <p:nvPr/>
          </p:nvSpPr>
          <p:spPr>
            <a:xfrm>
              <a:off x="0" y="0"/>
              <a:ext cx="493117" cy="616347"/>
            </a:xfrm>
            <a:custGeom>
              <a:avLst/>
              <a:gdLst/>
              <a:ahLst/>
              <a:cxnLst/>
              <a:rect l="l" t="t" r="r" b="b"/>
              <a:pathLst>
                <a:path w="493117" h="616347">
                  <a:moveTo>
                    <a:pt x="0" y="0"/>
                  </a:moveTo>
                  <a:lnTo>
                    <a:pt x="493117" y="0"/>
                  </a:lnTo>
                  <a:lnTo>
                    <a:pt x="493117" y="616347"/>
                  </a:lnTo>
                  <a:lnTo>
                    <a:pt x="0" y="616347"/>
                  </a:lnTo>
                  <a:close/>
                </a:path>
              </a:pathLst>
            </a:custGeom>
            <a:solidFill>
              <a:srgbClr val="000000">
                <a:alpha val="0"/>
              </a:srgbClr>
            </a:solidFill>
          </p:spPr>
        </p:sp>
        <p:sp>
          <p:nvSpPr>
            <p:cNvPr id="14" name="TextBox 14"/>
            <p:cNvSpPr txBox="1"/>
            <p:nvPr/>
          </p:nvSpPr>
          <p:spPr>
            <a:xfrm>
              <a:off x="0" y="47625"/>
              <a:ext cx="493117" cy="568722"/>
            </a:xfrm>
            <a:prstGeom prst="rect">
              <a:avLst/>
            </a:prstGeom>
          </p:spPr>
          <p:txBody>
            <a:bodyPr lIns="0" tIns="0" rIns="0" bIns="0" rtlCol="0" anchor="t"/>
            <a:lstStyle/>
            <a:p>
              <a:pPr algn="ctr">
                <a:lnSpc>
                  <a:spcPts val="2874"/>
                </a:lnSpc>
              </a:pPr>
              <a:r>
                <a:rPr lang="en-US" sz="2874" b="1">
                  <a:solidFill>
                    <a:srgbClr val="2A2742"/>
                  </a:solidFill>
                  <a:latin typeface="Arimo Bold"/>
                  <a:ea typeface="Arimo Bold"/>
                  <a:cs typeface="Arimo Bold"/>
                  <a:sym typeface="Arimo Bold"/>
                </a:rPr>
                <a:t>1</a:t>
              </a:r>
            </a:p>
          </p:txBody>
        </p:sp>
      </p:grpSp>
      <p:grpSp>
        <p:nvGrpSpPr>
          <p:cNvPr id="15" name="Group 15"/>
          <p:cNvGrpSpPr/>
          <p:nvPr/>
        </p:nvGrpSpPr>
        <p:grpSpPr>
          <a:xfrm>
            <a:off x="1944739" y="2127053"/>
            <a:ext cx="3082379" cy="385167"/>
            <a:chOff x="0" y="0"/>
            <a:chExt cx="4109838" cy="513557"/>
          </a:xfrm>
        </p:grpSpPr>
        <p:sp>
          <p:nvSpPr>
            <p:cNvPr id="16" name="Freeform 16"/>
            <p:cNvSpPr/>
            <p:nvPr/>
          </p:nvSpPr>
          <p:spPr>
            <a:xfrm>
              <a:off x="0" y="0"/>
              <a:ext cx="4109838" cy="513557"/>
            </a:xfrm>
            <a:custGeom>
              <a:avLst/>
              <a:gdLst/>
              <a:ahLst/>
              <a:cxnLst/>
              <a:rect l="l" t="t" r="r" b="b"/>
              <a:pathLst>
                <a:path w="4109838" h="513557">
                  <a:moveTo>
                    <a:pt x="0" y="0"/>
                  </a:moveTo>
                  <a:lnTo>
                    <a:pt x="4109838" y="0"/>
                  </a:lnTo>
                  <a:lnTo>
                    <a:pt x="4109838" y="513557"/>
                  </a:lnTo>
                  <a:lnTo>
                    <a:pt x="0" y="513557"/>
                  </a:lnTo>
                  <a:close/>
                </a:path>
              </a:pathLst>
            </a:custGeom>
            <a:solidFill>
              <a:srgbClr val="000000">
                <a:alpha val="0"/>
              </a:srgbClr>
            </a:solidFill>
          </p:spPr>
        </p:sp>
        <p:sp>
          <p:nvSpPr>
            <p:cNvPr id="17" name="TextBox 17"/>
            <p:cNvSpPr txBox="1"/>
            <p:nvPr/>
          </p:nvSpPr>
          <p:spPr>
            <a:xfrm>
              <a:off x="0" y="-28575"/>
              <a:ext cx="4109838" cy="542132"/>
            </a:xfrm>
            <a:prstGeom prst="rect">
              <a:avLst/>
            </a:prstGeom>
          </p:spPr>
          <p:txBody>
            <a:bodyPr lIns="0" tIns="0" rIns="0" bIns="0" rtlCol="0" anchor="t"/>
            <a:lstStyle/>
            <a:p>
              <a:pPr algn="l">
                <a:lnSpc>
                  <a:spcPts val="3000"/>
                </a:lnSpc>
              </a:pPr>
              <a:r>
                <a:rPr lang="en-US" sz="2375" b="1">
                  <a:solidFill>
                    <a:srgbClr val="2A2742"/>
                  </a:solidFill>
                  <a:latin typeface="Arimo Bold"/>
                  <a:ea typeface="Arimo Bold"/>
                  <a:cs typeface="Arimo Bold"/>
                  <a:sym typeface="Arimo Bold"/>
                </a:rPr>
                <a:t>Accessing the Portal</a:t>
              </a:r>
            </a:p>
          </p:txBody>
        </p:sp>
      </p:grpSp>
      <p:grpSp>
        <p:nvGrpSpPr>
          <p:cNvPr id="18" name="Group 18"/>
          <p:cNvGrpSpPr/>
          <p:nvPr/>
        </p:nvGrpSpPr>
        <p:grpSpPr>
          <a:xfrm>
            <a:off x="1944740" y="2660155"/>
            <a:ext cx="7109445" cy="1200448"/>
            <a:chOff x="0" y="0"/>
            <a:chExt cx="9479260" cy="1600597"/>
          </a:xfrm>
        </p:grpSpPr>
        <p:sp>
          <p:nvSpPr>
            <p:cNvPr id="19" name="Freeform 19"/>
            <p:cNvSpPr/>
            <p:nvPr/>
          </p:nvSpPr>
          <p:spPr>
            <a:xfrm>
              <a:off x="0" y="0"/>
              <a:ext cx="9479260" cy="1600597"/>
            </a:xfrm>
            <a:custGeom>
              <a:avLst/>
              <a:gdLst/>
              <a:ahLst/>
              <a:cxnLst/>
              <a:rect l="l" t="t" r="r" b="b"/>
              <a:pathLst>
                <a:path w="9479260" h="1600597">
                  <a:moveTo>
                    <a:pt x="0" y="0"/>
                  </a:moveTo>
                  <a:lnTo>
                    <a:pt x="9479260" y="0"/>
                  </a:lnTo>
                  <a:lnTo>
                    <a:pt x="9479260" y="1600597"/>
                  </a:lnTo>
                  <a:lnTo>
                    <a:pt x="0" y="1600597"/>
                  </a:lnTo>
                  <a:close/>
                </a:path>
              </a:pathLst>
            </a:custGeom>
            <a:solidFill>
              <a:srgbClr val="000000">
                <a:alpha val="0"/>
              </a:srgbClr>
            </a:solidFill>
          </p:spPr>
        </p:sp>
        <p:sp>
          <p:nvSpPr>
            <p:cNvPr id="20" name="TextBox 20"/>
            <p:cNvSpPr txBox="1"/>
            <p:nvPr/>
          </p:nvSpPr>
          <p:spPr>
            <a:xfrm>
              <a:off x="0" y="-85725"/>
              <a:ext cx="9479260" cy="1686322"/>
            </a:xfrm>
            <a:prstGeom prst="rect">
              <a:avLst/>
            </a:prstGeom>
          </p:spPr>
          <p:txBody>
            <a:bodyPr lIns="0" tIns="0" rIns="0" bIns="0" rtlCol="0" anchor="t"/>
            <a:lstStyle/>
            <a:p>
              <a:pPr algn="l">
                <a:lnSpc>
                  <a:spcPts val="3062"/>
                </a:lnSpc>
              </a:pPr>
              <a:r>
                <a:rPr lang="en-US" sz="1937">
                  <a:solidFill>
                    <a:srgbClr val="2A2742"/>
                  </a:solidFill>
                  <a:latin typeface="Arimo"/>
                  <a:ea typeface="Arimo"/>
                  <a:cs typeface="Arimo"/>
                  <a:sym typeface="Arimo"/>
                </a:rPr>
                <a:t>Open a web browser and enter the NWDP address </a:t>
              </a:r>
              <a:r>
                <a:rPr lang="en-US" sz="1937" u="sng">
                  <a:solidFill>
                    <a:srgbClr val="0563C1"/>
                  </a:solidFill>
                  <a:latin typeface="Arimo"/>
                  <a:ea typeface="Arimo"/>
                  <a:cs typeface="Arimo"/>
                  <a:sym typeface="Arimo"/>
                  <a:hlinkClick r:id="rId3" tooltip="https://nwdp.nwic.in/"/>
                </a:rPr>
                <a:t>https://nwdp.nwic.in/</a:t>
              </a:r>
              <a:r>
                <a:rPr lang="en-US" sz="1937">
                  <a:solidFill>
                    <a:srgbClr val="2A2742"/>
                  </a:solidFill>
                  <a:latin typeface="Arimo"/>
                  <a:ea typeface="Arimo"/>
                  <a:cs typeface="Arimo"/>
                  <a:sym typeface="Arimo"/>
                </a:rPr>
                <a:t> . The homepage will load, displaying a search bar, trending results, groups and data categories.</a:t>
              </a:r>
            </a:p>
          </p:txBody>
        </p:sp>
      </p:grpSp>
      <p:grpSp>
        <p:nvGrpSpPr>
          <p:cNvPr id="21" name="Group 21"/>
          <p:cNvGrpSpPr/>
          <p:nvPr/>
        </p:nvGrpSpPr>
        <p:grpSpPr>
          <a:xfrm>
            <a:off x="960686" y="4482705"/>
            <a:ext cx="739676" cy="28575"/>
            <a:chOff x="0" y="0"/>
            <a:chExt cx="986235" cy="38100"/>
          </a:xfrm>
        </p:grpSpPr>
        <p:sp>
          <p:nvSpPr>
            <p:cNvPr id="22" name="Freeform 22"/>
            <p:cNvSpPr/>
            <p:nvPr/>
          </p:nvSpPr>
          <p:spPr>
            <a:xfrm>
              <a:off x="0" y="0"/>
              <a:ext cx="986282" cy="38100"/>
            </a:xfrm>
            <a:custGeom>
              <a:avLst/>
              <a:gdLst/>
              <a:ahLst/>
              <a:cxnLst/>
              <a:rect l="l" t="t" r="r" b="b"/>
              <a:pathLst>
                <a:path w="986282" h="38100">
                  <a:moveTo>
                    <a:pt x="0" y="19050"/>
                  </a:moveTo>
                  <a:cubicBezTo>
                    <a:pt x="0" y="8509"/>
                    <a:pt x="8509" y="0"/>
                    <a:pt x="19050" y="0"/>
                  </a:cubicBezTo>
                  <a:lnTo>
                    <a:pt x="967232" y="0"/>
                  </a:lnTo>
                  <a:cubicBezTo>
                    <a:pt x="977773" y="0"/>
                    <a:pt x="986282" y="8509"/>
                    <a:pt x="986282" y="19050"/>
                  </a:cubicBezTo>
                  <a:cubicBezTo>
                    <a:pt x="986282" y="29591"/>
                    <a:pt x="977646" y="38100"/>
                    <a:pt x="967232" y="38100"/>
                  </a:cubicBezTo>
                  <a:lnTo>
                    <a:pt x="19050" y="38100"/>
                  </a:lnTo>
                  <a:cubicBezTo>
                    <a:pt x="8509" y="38100"/>
                    <a:pt x="0" y="29591"/>
                    <a:pt x="0" y="19050"/>
                  </a:cubicBezTo>
                  <a:close/>
                </a:path>
              </a:pathLst>
            </a:custGeom>
            <a:solidFill>
              <a:srgbClr val="BDB8DF"/>
            </a:solidFill>
          </p:spPr>
        </p:sp>
      </p:grpSp>
      <p:grpSp>
        <p:nvGrpSpPr>
          <p:cNvPr id="23" name="Group 23"/>
          <p:cNvGrpSpPr/>
          <p:nvPr/>
        </p:nvGrpSpPr>
        <p:grpSpPr>
          <a:xfrm>
            <a:off x="429667" y="4214814"/>
            <a:ext cx="564356" cy="564356"/>
            <a:chOff x="0" y="0"/>
            <a:chExt cx="752475" cy="752475"/>
          </a:xfrm>
        </p:grpSpPr>
        <p:sp>
          <p:nvSpPr>
            <p:cNvPr id="24" name="Freeform 24"/>
            <p:cNvSpPr/>
            <p:nvPr/>
          </p:nvSpPr>
          <p:spPr>
            <a:xfrm>
              <a:off x="6350" y="6350"/>
              <a:ext cx="739648" cy="739775"/>
            </a:xfrm>
            <a:custGeom>
              <a:avLst/>
              <a:gdLst/>
              <a:ahLst/>
              <a:cxnLst/>
              <a:rect l="l" t="t" r="r" b="b"/>
              <a:pathLst>
                <a:path w="739648" h="739775">
                  <a:moveTo>
                    <a:pt x="0" y="138049"/>
                  </a:moveTo>
                  <a:cubicBezTo>
                    <a:pt x="0" y="61849"/>
                    <a:pt x="61849" y="0"/>
                    <a:pt x="138049" y="0"/>
                  </a:cubicBezTo>
                  <a:lnTo>
                    <a:pt x="601599" y="0"/>
                  </a:lnTo>
                  <a:cubicBezTo>
                    <a:pt x="677926" y="0"/>
                    <a:pt x="739648" y="61849"/>
                    <a:pt x="739648" y="138049"/>
                  </a:cubicBezTo>
                  <a:lnTo>
                    <a:pt x="739648" y="601599"/>
                  </a:lnTo>
                  <a:cubicBezTo>
                    <a:pt x="739648" y="677926"/>
                    <a:pt x="677799" y="739648"/>
                    <a:pt x="601599" y="739648"/>
                  </a:cubicBezTo>
                  <a:lnTo>
                    <a:pt x="138049" y="739648"/>
                  </a:lnTo>
                  <a:cubicBezTo>
                    <a:pt x="61849" y="739775"/>
                    <a:pt x="0" y="677926"/>
                    <a:pt x="0" y="601726"/>
                  </a:cubicBezTo>
                  <a:close/>
                </a:path>
              </a:pathLst>
            </a:custGeom>
            <a:solidFill>
              <a:srgbClr val="E9E6FA"/>
            </a:solidFill>
          </p:spPr>
        </p:sp>
        <p:sp>
          <p:nvSpPr>
            <p:cNvPr id="25" name="Freeform 25"/>
            <p:cNvSpPr/>
            <p:nvPr/>
          </p:nvSpPr>
          <p:spPr>
            <a:xfrm>
              <a:off x="0" y="0"/>
              <a:ext cx="752348" cy="752475"/>
            </a:xfrm>
            <a:custGeom>
              <a:avLst/>
              <a:gdLst/>
              <a:ahLst/>
              <a:cxnLst/>
              <a:rect l="l" t="t" r="r" b="b"/>
              <a:pathLst>
                <a:path w="752348" h="752475">
                  <a:moveTo>
                    <a:pt x="0" y="144399"/>
                  </a:moveTo>
                  <a:cubicBezTo>
                    <a:pt x="0" y="64643"/>
                    <a:pt x="64643" y="0"/>
                    <a:pt x="144399" y="0"/>
                  </a:cubicBezTo>
                  <a:lnTo>
                    <a:pt x="607949" y="0"/>
                  </a:lnTo>
                  <a:lnTo>
                    <a:pt x="607949" y="6350"/>
                  </a:lnTo>
                  <a:lnTo>
                    <a:pt x="607949" y="0"/>
                  </a:lnTo>
                  <a:cubicBezTo>
                    <a:pt x="687705" y="0"/>
                    <a:pt x="752348" y="64643"/>
                    <a:pt x="752348" y="144399"/>
                  </a:cubicBezTo>
                  <a:lnTo>
                    <a:pt x="745998" y="144399"/>
                  </a:lnTo>
                  <a:lnTo>
                    <a:pt x="752348" y="144399"/>
                  </a:lnTo>
                  <a:lnTo>
                    <a:pt x="752348" y="607949"/>
                  </a:lnTo>
                  <a:lnTo>
                    <a:pt x="745998" y="607949"/>
                  </a:lnTo>
                  <a:lnTo>
                    <a:pt x="752348" y="607949"/>
                  </a:lnTo>
                  <a:cubicBezTo>
                    <a:pt x="752348" y="687705"/>
                    <a:pt x="687705" y="752348"/>
                    <a:pt x="607949" y="752348"/>
                  </a:cubicBezTo>
                  <a:lnTo>
                    <a:pt x="607949" y="745998"/>
                  </a:lnTo>
                  <a:lnTo>
                    <a:pt x="607949" y="752348"/>
                  </a:lnTo>
                  <a:lnTo>
                    <a:pt x="144399" y="752348"/>
                  </a:lnTo>
                  <a:lnTo>
                    <a:pt x="144399" y="745998"/>
                  </a:lnTo>
                  <a:lnTo>
                    <a:pt x="144399" y="752348"/>
                  </a:lnTo>
                  <a:cubicBezTo>
                    <a:pt x="64643" y="752475"/>
                    <a:pt x="0" y="687832"/>
                    <a:pt x="0" y="608076"/>
                  </a:cubicBezTo>
                  <a:lnTo>
                    <a:pt x="0" y="144399"/>
                  </a:lnTo>
                  <a:lnTo>
                    <a:pt x="6350" y="144399"/>
                  </a:lnTo>
                  <a:lnTo>
                    <a:pt x="0" y="144399"/>
                  </a:lnTo>
                  <a:moveTo>
                    <a:pt x="12700" y="144399"/>
                  </a:moveTo>
                  <a:lnTo>
                    <a:pt x="12700" y="607949"/>
                  </a:lnTo>
                  <a:lnTo>
                    <a:pt x="6350" y="607949"/>
                  </a:lnTo>
                  <a:lnTo>
                    <a:pt x="12700" y="607949"/>
                  </a:lnTo>
                  <a:cubicBezTo>
                    <a:pt x="12700" y="680720"/>
                    <a:pt x="71628" y="739648"/>
                    <a:pt x="144399" y="739648"/>
                  </a:cubicBezTo>
                  <a:lnTo>
                    <a:pt x="607949" y="739648"/>
                  </a:lnTo>
                  <a:cubicBezTo>
                    <a:pt x="680720" y="739648"/>
                    <a:pt x="739648" y="680720"/>
                    <a:pt x="739648" y="607949"/>
                  </a:cubicBezTo>
                  <a:lnTo>
                    <a:pt x="739648" y="144399"/>
                  </a:lnTo>
                  <a:cubicBezTo>
                    <a:pt x="739775" y="71628"/>
                    <a:pt x="680847" y="12700"/>
                    <a:pt x="608076" y="12700"/>
                  </a:cubicBezTo>
                  <a:lnTo>
                    <a:pt x="144399" y="12700"/>
                  </a:lnTo>
                  <a:lnTo>
                    <a:pt x="144399" y="6350"/>
                  </a:lnTo>
                  <a:lnTo>
                    <a:pt x="144399" y="12700"/>
                  </a:lnTo>
                  <a:cubicBezTo>
                    <a:pt x="71628" y="12700"/>
                    <a:pt x="12700" y="71628"/>
                    <a:pt x="12700" y="144399"/>
                  </a:cubicBezTo>
                  <a:close/>
                </a:path>
              </a:pathLst>
            </a:custGeom>
            <a:solidFill>
              <a:srgbClr val="BDB8DF"/>
            </a:solidFill>
          </p:spPr>
        </p:sp>
      </p:grpSp>
      <p:grpSp>
        <p:nvGrpSpPr>
          <p:cNvPr id="26" name="Group 26"/>
          <p:cNvGrpSpPr/>
          <p:nvPr/>
        </p:nvGrpSpPr>
        <p:grpSpPr>
          <a:xfrm>
            <a:off x="526927" y="4265862"/>
            <a:ext cx="369837" cy="462260"/>
            <a:chOff x="0" y="0"/>
            <a:chExt cx="493117" cy="616347"/>
          </a:xfrm>
        </p:grpSpPr>
        <p:sp>
          <p:nvSpPr>
            <p:cNvPr id="27" name="Freeform 27"/>
            <p:cNvSpPr/>
            <p:nvPr/>
          </p:nvSpPr>
          <p:spPr>
            <a:xfrm>
              <a:off x="0" y="0"/>
              <a:ext cx="493117" cy="616347"/>
            </a:xfrm>
            <a:custGeom>
              <a:avLst/>
              <a:gdLst/>
              <a:ahLst/>
              <a:cxnLst/>
              <a:rect l="l" t="t" r="r" b="b"/>
              <a:pathLst>
                <a:path w="493117" h="616347">
                  <a:moveTo>
                    <a:pt x="0" y="0"/>
                  </a:moveTo>
                  <a:lnTo>
                    <a:pt x="493117" y="0"/>
                  </a:lnTo>
                  <a:lnTo>
                    <a:pt x="493117" y="616347"/>
                  </a:lnTo>
                  <a:lnTo>
                    <a:pt x="0" y="616347"/>
                  </a:lnTo>
                  <a:close/>
                </a:path>
              </a:pathLst>
            </a:custGeom>
            <a:solidFill>
              <a:srgbClr val="000000">
                <a:alpha val="0"/>
              </a:srgbClr>
            </a:solidFill>
          </p:spPr>
        </p:sp>
        <p:sp>
          <p:nvSpPr>
            <p:cNvPr id="28" name="TextBox 28"/>
            <p:cNvSpPr txBox="1"/>
            <p:nvPr/>
          </p:nvSpPr>
          <p:spPr>
            <a:xfrm>
              <a:off x="0" y="47625"/>
              <a:ext cx="493117" cy="568722"/>
            </a:xfrm>
            <a:prstGeom prst="rect">
              <a:avLst/>
            </a:prstGeom>
          </p:spPr>
          <p:txBody>
            <a:bodyPr lIns="0" tIns="0" rIns="0" bIns="0" rtlCol="0" anchor="t"/>
            <a:lstStyle/>
            <a:p>
              <a:pPr algn="ctr">
                <a:lnSpc>
                  <a:spcPts val="2874"/>
                </a:lnSpc>
              </a:pPr>
              <a:r>
                <a:rPr lang="en-US" sz="2874" b="1">
                  <a:solidFill>
                    <a:srgbClr val="2A2742"/>
                  </a:solidFill>
                  <a:latin typeface="Arimo Bold"/>
                  <a:ea typeface="Arimo Bold"/>
                  <a:cs typeface="Arimo Bold"/>
                  <a:sym typeface="Arimo Bold"/>
                </a:rPr>
                <a:t>2</a:t>
              </a:r>
            </a:p>
          </p:txBody>
        </p:sp>
      </p:grpSp>
      <p:grpSp>
        <p:nvGrpSpPr>
          <p:cNvPr id="29" name="Group 29"/>
          <p:cNvGrpSpPr/>
          <p:nvPr/>
        </p:nvGrpSpPr>
        <p:grpSpPr>
          <a:xfrm>
            <a:off x="1944739" y="4188621"/>
            <a:ext cx="3082379" cy="385167"/>
            <a:chOff x="0" y="0"/>
            <a:chExt cx="4109838" cy="513557"/>
          </a:xfrm>
        </p:grpSpPr>
        <p:sp>
          <p:nvSpPr>
            <p:cNvPr id="30" name="Freeform 30"/>
            <p:cNvSpPr/>
            <p:nvPr/>
          </p:nvSpPr>
          <p:spPr>
            <a:xfrm>
              <a:off x="0" y="0"/>
              <a:ext cx="4109838" cy="513557"/>
            </a:xfrm>
            <a:custGeom>
              <a:avLst/>
              <a:gdLst/>
              <a:ahLst/>
              <a:cxnLst/>
              <a:rect l="l" t="t" r="r" b="b"/>
              <a:pathLst>
                <a:path w="4109838" h="513557">
                  <a:moveTo>
                    <a:pt x="0" y="0"/>
                  </a:moveTo>
                  <a:lnTo>
                    <a:pt x="4109838" y="0"/>
                  </a:lnTo>
                  <a:lnTo>
                    <a:pt x="4109838" y="513557"/>
                  </a:lnTo>
                  <a:lnTo>
                    <a:pt x="0" y="513557"/>
                  </a:lnTo>
                  <a:close/>
                </a:path>
              </a:pathLst>
            </a:custGeom>
            <a:solidFill>
              <a:srgbClr val="000000">
                <a:alpha val="0"/>
              </a:srgbClr>
            </a:solidFill>
          </p:spPr>
        </p:sp>
        <p:sp>
          <p:nvSpPr>
            <p:cNvPr id="31" name="TextBox 31"/>
            <p:cNvSpPr txBox="1"/>
            <p:nvPr/>
          </p:nvSpPr>
          <p:spPr>
            <a:xfrm>
              <a:off x="0" y="-28575"/>
              <a:ext cx="4109838" cy="542132"/>
            </a:xfrm>
            <a:prstGeom prst="rect">
              <a:avLst/>
            </a:prstGeom>
          </p:spPr>
          <p:txBody>
            <a:bodyPr lIns="0" tIns="0" rIns="0" bIns="0" rtlCol="0" anchor="t"/>
            <a:lstStyle/>
            <a:p>
              <a:pPr algn="l">
                <a:lnSpc>
                  <a:spcPts val="3000"/>
                </a:lnSpc>
              </a:pPr>
              <a:r>
                <a:rPr lang="en-US" sz="2375" b="1">
                  <a:solidFill>
                    <a:srgbClr val="2A2742"/>
                  </a:solidFill>
                  <a:latin typeface="Arimo Bold"/>
                  <a:ea typeface="Arimo Bold"/>
                  <a:cs typeface="Arimo Bold"/>
                  <a:sym typeface="Arimo Bold"/>
                </a:rPr>
                <a:t>Using the Homepage</a:t>
              </a:r>
            </a:p>
          </p:txBody>
        </p:sp>
      </p:grpSp>
      <p:grpSp>
        <p:nvGrpSpPr>
          <p:cNvPr id="32" name="Group 32"/>
          <p:cNvGrpSpPr/>
          <p:nvPr/>
        </p:nvGrpSpPr>
        <p:grpSpPr>
          <a:xfrm>
            <a:off x="1944740" y="4721723"/>
            <a:ext cx="7109445" cy="444840"/>
            <a:chOff x="0" y="0"/>
            <a:chExt cx="9479260" cy="593120"/>
          </a:xfrm>
        </p:grpSpPr>
        <p:sp>
          <p:nvSpPr>
            <p:cNvPr id="33" name="Freeform 33"/>
            <p:cNvSpPr/>
            <p:nvPr/>
          </p:nvSpPr>
          <p:spPr>
            <a:xfrm>
              <a:off x="0" y="0"/>
              <a:ext cx="9479260" cy="593120"/>
            </a:xfrm>
            <a:custGeom>
              <a:avLst/>
              <a:gdLst/>
              <a:ahLst/>
              <a:cxnLst/>
              <a:rect l="l" t="t" r="r" b="b"/>
              <a:pathLst>
                <a:path w="9479260" h="593120">
                  <a:moveTo>
                    <a:pt x="0" y="0"/>
                  </a:moveTo>
                  <a:lnTo>
                    <a:pt x="9479260" y="0"/>
                  </a:lnTo>
                  <a:lnTo>
                    <a:pt x="9479260" y="593120"/>
                  </a:lnTo>
                  <a:lnTo>
                    <a:pt x="0" y="593120"/>
                  </a:lnTo>
                  <a:close/>
                </a:path>
              </a:pathLst>
            </a:custGeom>
            <a:solidFill>
              <a:srgbClr val="000000">
                <a:alpha val="0"/>
              </a:srgbClr>
            </a:solidFill>
          </p:spPr>
        </p:sp>
        <p:sp>
          <p:nvSpPr>
            <p:cNvPr id="34" name="TextBox 34"/>
            <p:cNvSpPr txBox="1"/>
            <p:nvPr/>
          </p:nvSpPr>
          <p:spPr>
            <a:xfrm>
              <a:off x="0" y="-66675"/>
              <a:ext cx="9479260" cy="659795"/>
            </a:xfrm>
            <a:prstGeom prst="rect">
              <a:avLst/>
            </a:prstGeom>
          </p:spPr>
          <p:txBody>
            <a:bodyPr lIns="0" tIns="0" rIns="0" bIns="0" rtlCol="0" anchor="t"/>
            <a:lstStyle/>
            <a:p>
              <a:pPr algn="l">
                <a:lnSpc>
                  <a:spcPts val="3062"/>
                </a:lnSpc>
              </a:pPr>
              <a:r>
                <a:rPr lang="en-US" sz="2000">
                  <a:solidFill>
                    <a:srgbClr val="2A2742"/>
                  </a:solidFill>
                  <a:latin typeface="Arimo"/>
                  <a:ea typeface="Arimo"/>
                  <a:cs typeface="Arimo"/>
                  <a:sym typeface="Arimo"/>
                </a:rPr>
                <a:t>In the Header section, click on Datasets. </a:t>
              </a:r>
            </a:p>
          </p:txBody>
        </p:sp>
      </p:grpSp>
      <p:grpSp>
        <p:nvGrpSpPr>
          <p:cNvPr id="35" name="Group 35"/>
          <p:cNvGrpSpPr/>
          <p:nvPr/>
        </p:nvGrpSpPr>
        <p:grpSpPr>
          <a:xfrm>
            <a:off x="960686" y="6011733"/>
            <a:ext cx="739676" cy="28575"/>
            <a:chOff x="0" y="0"/>
            <a:chExt cx="986235" cy="38100"/>
          </a:xfrm>
        </p:grpSpPr>
        <p:sp>
          <p:nvSpPr>
            <p:cNvPr id="36" name="Freeform 36"/>
            <p:cNvSpPr/>
            <p:nvPr/>
          </p:nvSpPr>
          <p:spPr>
            <a:xfrm>
              <a:off x="0" y="0"/>
              <a:ext cx="986282" cy="38100"/>
            </a:xfrm>
            <a:custGeom>
              <a:avLst/>
              <a:gdLst/>
              <a:ahLst/>
              <a:cxnLst/>
              <a:rect l="l" t="t" r="r" b="b"/>
              <a:pathLst>
                <a:path w="986282" h="38100">
                  <a:moveTo>
                    <a:pt x="0" y="19050"/>
                  </a:moveTo>
                  <a:cubicBezTo>
                    <a:pt x="0" y="8509"/>
                    <a:pt x="8509" y="0"/>
                    <a:pt x="19050" y="0"/>
                  </a:cubicBezTo>
                  <a:lnTo>
                    <a:pt x="967232" y="0"/>
                  </a:lnTo>
                  <a:cubicBezTo>
                    <a:pt x="977773" y="0"/>
                    <a:pt x="986282" y="8509"/>
                    <a:pt x="986282" y="19050"/>
                  </a:cubicBezTo>
                  <a:cubicBezTo>
                    <a:pt x="986282" y="29591"/>
                    <a:pt x="977646" y="38100"/>
                    <a:pt x="967232" y="38100"/>
                  </a:cubicBezTo>
                  <a:lnTo>
                    <a:pt x="19050" y="38100"/>
                  </a:lnTo>
                  <a:cubicBezTo>
                    <a:pt x="8509" y="38100"/>
                    <a:pt x="0" y="29591"/>
                    <a:pt x="0" y="19050"/>
                  </a:cubicBezTo>
                  <a:close/>
                </a:path>
              </a:pathLst>
            </a:custGeom>
            <a:solidFill>
              <a:srgbClr val="BDB8DF"/>
            </a:solidFill>
          </p:spPr>
        </p:sp>
      </p:grpSp>
      <p:grpSp>
        <p:nvGrpSpPr>
          <p:cNvPr id="37" name="Group 37"/>
          <p:cNvGrpSpPr/>
          <p:nvPr/>
        </p:nvGrpSpPr>
        <p:grpSpPr>
          <a:xfrm>
            <a:off x="429667" y="5743843"/>
            <a:ext cx="564356" cy="564356"/>
            <a:chOff x="0" y="0"/>
            <a:chExt cx="752475" cy="752475"/>
          </a:xfrm>
        </p:grpSpPr>
        <p:sp>
          <p:nvSpPr>
            <p:cNvPr id="38" name="Freeform 38"/>
            <p:cNvSpPr/>
            <p:nvPr/>
          </p:nvSpPr>
          <p:spPr>
            <a:xfrm>
              <a:off x="6350" y="6350"/>
              <a:ext cx="739648" cy="739775"/>
            </a:xfrm>
            <a:custGeom>
              <a:avLst/>
              <a:gdLst/>
              <a:ahLst/>
              <a:cxnLst/>
              <a:rect l="l" t="t" r="r" b="b"/>
              <a:pathLst>
                <a:path w="739648" h="739775">
                  <a:moveTo>
                    <a:pt x="0" y="138049"/>
                  </a:moveTo>
                  <a:cubicBezTo>
                    <a:pt x="0" y="61849"/>
                    <a:pt x="61849" y="0"/>
                    <a:pt x="138049" y="0"/>
                  </a:cubicBezTo>
                  <a:lnTo>
                    <a:pt x="601599" y="0"/>
                  </a:lnTo>
                  <a:cubicBezTo>
                    <a:pt x="677926" y="0"/>
                    <a:pt x="739648" y="61849"/>
                    <a:pt x="739648" y="138049"/>
                  </a:cubicBezTo>
                  <a:lnTo>
                    <a:pt x="739648" y="601599"/>
                  </a:lnTo>
                  <a:cubicBezTo>
                    <a:pt x="739648" y="677926"/>
                    <a:pt x="677799" y="739648"/>
                    <a:pt x="601599" y="739648"/>
                  </a:cubicBezTo>
                  <a:lnTo>
                    <a:pt x="138049" y="739648"/>
                  </a:lnTo>
                  <a:cubicBezTo>
                    <a:pt x="61849" y="739775"/>
                    <a:pt x="0" y="677926"/>
                    <a:pt x="0" y="601726"/>
                  </a:cubicBezTo>
                  <a:close/>
                </a:path>
              </a:pathLst>
            </a:custGeom>
            <a:solidFill>
              <a:srgbClr val="E9E6FA"/>
            </a:solidFill>
          </p:spPr>
        </p:sp>
        <p:sp>
          <p:nvSpPr>
            <p:cNvPr id="39" name="Freeform 39"/>
            <p:cNvSpPr/>
            <p:nvPr/>
          </p:nvSpPr>
          <p:spPr>
            <a:xfrm>
              <a:off x="0" y="0"/>
              <a:ext cx="752348" cy="752475"/>
            </a:xfrm>
            <a:custGeom>
              <a:avLst/>
              <a:gdLst/>
              <a:ahLst/>
              <a:cxnLst/>
              <a:rect l="l" t="t" r="r" b="b"/>
              <a:pathLst>
                <a:path w="752348" h="752475">
                  <a:moveTo>
                    <a:pt x="0" y="144399"/>
                  </a:moveTo>
                  <a:cubicBezTo>
                    <a:pt x="0" y="64643"/>
                    <a:pt x="64643" y="0"/>
                    <a:pt x="144399" y="0"/>
                  </a:cubicBezTo>
                  <a:lnTo>
                    <a:pt x="607949" y="0"/>
                  </a:lnTo>
                  <a:lnTo>
                    <a:pt x="607949" y="6350"/>
                  </a:lnTo>
                  <a:lnTo>
                    <a:pt x="607949" y="0"/>
                  </a:lnTo>
                  <a:cubicBezTo>
                    <a:pt x="687705" y="0"/>
                    <a:pt x="752348" y="64643"/>
                    <a:pt x="752348" y="144399"/>
                  </a:cubicBezTo>
                  <a:lnTo>
                    <a:pt x="745998" y="144399"/>
                  </a:lnTo>
                  <a:lnTo>
                    <a:pt x="752348" y="144399"/>
                  </a:lnTo>
                  <a:lnTo>
                    <a:pt x="752348" y="607949"/>
                  </a:lnTo>
                  <a:lnTo>
                    <a:pt x="745998" y="607949"/>
                  </a:lnTo>
                  <a:lnTo>
                    <a:pt x="752348" y="607949"/>
                  </a:lnTo>
                  <a:cubicBezTo>
                    <a:pt x="752348" y="687705"/>
                    <a:pt x="687705" y="752348"/>
                    <a:pt x="607949" y="752348"/>
                  </a:cubicBezTo>
                  <a:lnTo>
                    <a:pt x="607949" y="745998"/>
                  </a:lnTo>
                  <a:lnTo>
                    <a:pt x="607949" y="752348"/>
                  </a:lnTo>
                  <a:lnTo>
                    <a:pt x="144399" y="752348"/>
                  </a:lnTo>
                  <a:lnTo>
                    <a:pt x="144399" y="745998"/>
                  </a:lnTo>
                  <a:lnTo>
                    <a:pt x="144399" y="752348"/>
                  </a:lnTo>
                  <a:cubicBezTo>
                    <a:pt x="64643" y="752475"/>
                    <a:pt x="0" y="687832"/>
                    <a:pt x="0" y="608076"/>
                  </a:cubicBezTo>
                  <a:lnTo>
                    <a:pt x="0" y="144399"/>
                  </a:lnTo>
                  <a:lnTo>
                    <a:pt x="6350" y="144399"/>
                  </a:lnTo>
                  <a:lnTo>
                    <a:pt x="0" y="144399"/>
                  </a:lnTo>
                  <a:moveTo>
                    <a:pt x="12700" y="144399"/>
                  </a:moveTo>
                  <a:lnTo>
                    <a:pt x="12700" y="607949"/>
                  </a:lnTo>
                  <a:lnTo>
                    <a:pt x="6350" y="607949"/>
                  </a:lnTo>
                  <a:lnTo>
                    <a:pt x="12700" y="607949"/>
                  </a:lnTo>
                  <a:cubicBezTo>
                    <a:pt x="12700" y="680720"/>
                    <a:pt x="71628" y="739648"/>
                    <a:pt x="144399" y="739648"/>
                  </a:cubicBezTo>
                  <a:lnTo>
                    <a:pt x="607949" y="739648"/>
                  </a:lnTo>
                  <a:cubicBezTo>
                    <a:pt x="680720" y="739648"/>
                    <a:pt x="739648" y="680720"/>
                    <a:pt x="739648" y="607949"/>
                  </a:cubicBezTo>
                  <a:lnTo>
                    <a:pt x="739648" y="144399"/>
                  </a:lnTo>
                  <a:cubicBezTo>
                    <a:pt x="739775" y="71628"/>
                    <a:pt x="680847" y="12700"/>
                    <a:pt x="608076" y="12700"/>
                  </a:cubicBezTo>
                  <a:lnTo>
                    <a:pt x="144399" y="12700"/>
                  </a:lnTo>
                  <a:lnTo>
                    <a:pt x="144399" y="6350"/>
                  </a:lnTo>
                  <a:lnTo>
                    <a:pt x="144399" y="12700"/>
                  </a:lnTo>
                  <a:cubicBezTo>
                    <a:pt x="71628" y="12700"/>
                    <a:pt x="12700" y="71628"/>
                    <a:pt x="12700" y="144399"/>
                  </a:cubicBezTo>
                  <a:close/>
                </a:path>
              </a:pathLst>
            </a:custGeom>
            <a:solidFill>
              <a:srgbClr val="BDB8DF"/>
            </a:solidFill>
          </p:spPr>
        </p:sp>
      </p:grpSp>
      <p:grpSp>
        <p:nvGrpSpPr>
          <p:cNvPr id="40" name="Group 40"/>
          <p:cNvGrpSpPr/>
          <p:nvPr/>
        </p:nvGrpSpPr>
        <p:grpSpPr>
          <a:xfrm>
            <a:off x="526927" y="5794891"/>
            <a:ext cx="369837" cy="462260"/>
            <a:chOff x="0" y="0"/>
            <a:chExt cx="493117" cy="616347"/>
          </a:xfrm>
        </p:grpSpPr>
        <p:sp>
          <p:nvSpPr>
            <p:cNvPr id="41" name="Freeform 41"/>
            <p:cNvSpPr/>
            <p:nvPr/>
          </p:nvSpPr>
          <p:spPr>
            <a:xfrm>
              <a:off x="0" y="0"/>
              <a:ext cx="493117" cy="616347"/>
            </a:xfrm>
            <a:custGeom>
              <a:avLst/>
              <a:gdLst/>
              <a:ahLst/>
              <a:cxnLst/>
              <a:rect l="l" t="t" r="r" b="b"/>
              <a:pathLst>
                <a:path w="493117" h="616347">
                  <a:moveTo>
                    <a:pt x="0" y="0"/>
                  </a:moveTo>
                  <a:lnTo>
                    <a:pt x="493117" y="0"/>
                  </a:lnTo>
                  <a:lnTo>
                    <a:pt x="493117" y="616347"/>
                  </a:lnTo>
                  <a:lnTo>
                    <a:pt x="0" y="616347"/>
                  </a:lnTo>
                  <a:close/>
                </a:path>
              </a:pathLst>
            </a:custGeom>
            <a:solidFill>
              <a:srgbClr val="000000">
                <a:alpha val="0"/>
              </a:srgbClr>
            </a:solidFill>
          </p:spPr>
        </p:sp>
        <p:sp>
          <p:nvSpPr>
            <p:cNvPr id="42" name="TextBox 42"/>
            <p:cNvSpPr txBox="1"/>
            <p:nvPr/>
          </p:nvSpPr>
          <p:spPr>
            <a:xfrm>
              <a:off x="0" y="47625"/>
              <a:ext cx="493117" cy="568722"/>
            </a:xfrm>
            <a:prstGeom prst="rect">
              <a:avLst/>
            </a:prstGeom>
          </p:spPr>
          <p:txBody>
            <a:bodyPr lIns="0" tIns="0" rIns="0" bIns="0" rtlCol="0" anchor="t"/>
            <a:lstStyle/>
            <a:p>
              <a:pPr algn="ctr">
                <a:lnSpc>
                  <a:spcPts val="2874"/>
                </a:lnSpc>
              </a:pPr>
              <a:r>
                <a:rPr lang="en-US" sz="2874" b="1">
                  <a:solidFill>
                    <a:srgbClr val="2A2742"/>
                  </a:solidFill>
                  <a:latin typeface="Arimo Bold"/>
                  <a:ea typeface="Arimo Bold"/>
                  <a:cs typeface="Arimo Bold"/>
                  <a:sym typeface="Arimo Bold"/>
                </a:rPr>
                <a:t>3</a:t>
              </a:r>
            </a:p>
          </p:txBody>
        </p:sp>
      </p:grpSp>
      <p:grpSp>
        <p:nvGrpSpPr>
          <p:cNvPr id="43" name="Group 43"/>
          <p:cNvGrpSpPr/>
          <p:nvPr/>
        </p:nvGrpSpPr>
        <p:grpSpPr>
          <a:xfrm>
            <a:off x="1944739" y="5561784"/>
            <a:ext cx="3082379" cy="647785"/>
            <a:chOff x="0" y="0"/>
            <a:chExt cx="4109838" cy="863713"/>
          </a:xfrm>
        </p:grpSpPr>
        <p:sp>
          <p:nvSpPr>
            <p:cNvPr id="44" name="Freeform 44"/>
            <p:cNvSpPr/>
            <p:nvPr/>
          </p:nvSpPr>
          <p:spPr>
            <a:xfrm>
              <a:off x="0" y="0"/>
              <a:ext cx="4109838" cy="863713"/>
            </a:xfrm>
            <a:custGeom>
              <a:avLst/>
              <a:gdLst/>
              <a:ahLst/>
              <a:cxnLst/>
              <a:rect l="l" t="t" r="r" b="b"/>
              <a:pathLst>
                <a:path w="4109838" h="863713">
                  <a:moveTo>
                    <a:pt x="0" y="0"/>
                  </a:moveTo>
                  <a:lnTo>
                    <a:pt x="4109838" y="0"/>
                  </a:lnTo>
                  <a:lnTo>
                    <a:pt x="4109838" y="863713"/>
                  </a:lnTo>
                  <a:lnTo>
                    <a:pt x="0" y="863713"/>
                  </a:lnTo>
                  <a:close/>
                </a:path>
              </a:pathLst>
            </a:custGeom>
            <a:solidFill>
              <a:srgbClr val="000000">
                <a:alpha val="0"/>
              </a:srgbClr>
            </a:solidFill>
          </p:spPr>
        </p:sp>
        <p:sp>
          <p:nvSpPr>
            <p:cNvPr id="45" name="TextBox 45"/>
            <p:cNvSpPr txBox="1"/>
            <p:nvPr/>
          </p:nvSpPr>
          <p:spPr>
            <a:xfrm>
              <a:off x="0" y="-28575"/>
              <a:ext cx="4109838" cy="892288"/>
            </a:xfrm>
            <a:prstGeom prst="rect">
              <a:avLst/>
            </a:prstGeom>
          </p:spPr>
          <p:txBody>
            <a:bodyPr lIns="0" tIns="0" rIns="0" bIns="0" rtlCol="0" anchor="t"/>
            <a:lstStyle/>
            <a:p>
              <a:pPr algn="l">
                <a:lnSpc>
                  <a:spcPts val="3000"/>
                </a:lnSpc>
              </a:pPr>
              <a:r>
                <a:rPr lang="en-US" sz="2375" b="1">
                  <a:solidFill>
                    <a:srgbClr val="2A2742"/>
                  </a:solidFill>
                  <a:latin typeface="Arimo Bold"/>
                  <a:ea typeface="Arimo Bold"/>
                  <a:cs typeface="Arimo Bold"/>
                  <a:sym typeface="Arimo Bold"/>
                </a:rPr>
                <a:t>Navigating Datasets</a:t>
              </a:r>
            </a:p>
          </p:txBody>
        </p:sp>
      </p:grpSp>
      <p:grpSp>
        <p:nvGrpSpPr>
          <p:cNvPr id="46" name="Group 46"/>
          <p:cNvGrpSpPr/>
          <p:nvPr/>
        </p:nvGrpSpPr>
        <p:grpSpPr>
          <a:xfrm>
            <a:off x="1944739" y="6094887"/>
            <a:ext cx="7109446" cy="1990660"/>
            <a:chOff x="0" y="0"/>
            <a:chExt cx="9479262" cy="2654213"/>
          </a:xfrm>
        </p:grpSpPr>
        <p:sp>
          <p:nvSpPr>
            <p:cNvPr id="47" name="Freeform 47"/>
            <p:cNvSpPr/>
            <p:nvPr/>
          </p:nvSpPr>
          <p:spPr>
            <a:xfrm>
              <a:off x="0" y="0"/>
              <a:ext cx="9479262" cy="2654213"/>
            </a:xfrm>
            <a:custGeom>
              <a:avLst/>
              <a:gdLst/>
              <a:ahLst/>
              <a:cxnLst/>
              <a:rect l="l" t="t" r="r" b="b"/>
              <a:pathLst>
                <a:path w="9479262" h="2654213">
                  <a:moveTo>
                    <a:pt x="0" y="0"/>
                  </a:moveTo>
                  <a:lnTo>
                    <a:pt x="9479262" y="0"/>
                  </a:lnTo>
                  <a:lnTo>
                    <a:pt x="9479262" y="2654213"/>
                  </a:lnTo>
                  <a:lnTo>
                    <a:pt x="0" y="2654213"/>
                  </a:lnTo>
                  <a:close/>
                </a:path>
              </a:pathLst>
            </a:custGeom>
            <a:solidFill>
              <a:srgbClr val="000000">
                <a:alpha val="0"/>
              </a:srgbClr>
            </a:solidFill>
          </p:spPr>
        </p:sp>
        <p:sp>
          <p:nvSpPr>
            <p:cNvPr id="48" name="TextBox 48"/>
            <p:cNvSpPr txBox="1"/>
            <p:nvPr/>
          </p:nvSpPr>
          <p:spPr>
            <a:xfrm>
              <a:off x="0" y="-85725"/>
              <a:ext cx="9479262" cy="2739938"/>
            </a:xfrm>
            <a:prstGeom prst="rect">
              <a:avLst/>
            </a:prstGeom>
          </p:spPr>
          <p:txBody>
            <a:bodyPr lIns="0" tIns="0" rIns="0" bIns="0" rtlCol="0" anchor="t"/>
            <a:lstStyle/>
            <a:p>
              <a:pPr algn="l">
                <a:lnSpc>
                  <a:spcPts val="3062"/>
                </a:lnSpc>
              </a:pPr>
              <a:r>
                <a:rPr lang="en-US" sz="1937">
                  <a:solidFill>
                    <a:srgbClr val="2A2742"/>
                  </a:solidFill>
                  <a:latin typeface="Arimo"/>
                  <a:ea typeface="Arimo"/>
                  <a:cs typeface="Arimo"/>
                  <a:sym typeface="Arimo"/>
                </a:rPr>
                <a:t>The Datasets section offers comprehensive listings, advanced search and filtering options and detailed metadata for each dataset, ensuring users can easily find and understand the data they need. Click on a dataset title to open the Dataset Details Page.</a:t>
              </a:r>
            </a:p>
          </p:txBody>
        </p:sp>
      </p:grpSp>
      <p:grpSp>
        <p:nvGrpSpPr>
          <p:cNvPr id="49" name="Group 49"/>
          <p:cNvGrpSpPr/>
          <p:nvPr/>
        </p:nvGrpSpPr>
        <p:grpSpPr>
          <a:xfrm>
            <a:off x="434431" y="8490795"/>
            <a:ext cx="8709570" cy="2062905"/>
            <a:chOff x="0" y="0"/>
            <a:chExt cx="11612760" cy="2750540"/>
          </a:xfrm>
        </p:grpSpPr>
        <p:sp>
          <p:nvSpPr>
            <p:cNvPr id="50" name="Freeform 50"/>
            <p:cNvSpPr/>
            <p:nvPr/>
          </p:nvSpPr>
          <p:spPr>
            <a:xfrm>
              <a:off x="0" y="0"/>
              <a:ext cx="11612760" cy="2750540"/>
            </a:xfrm>
            <a:custGeom>
              <a:avLst/>
              <a:gdLst/>
              <a:ahLst/>
              <a:cxnLst/>
              <a:rect l="l" t="t" r="r" b="b"/>
              <a:pathLst>
                <a:path w="11612760" h="2750540">
                  <a:moveTo>
                    <a:pt x="0" y="0"/>
                  </a:moveTo>
                  <a:lnTo>
                    <a:pt x="11612760" y="0"/>
                  </a:lnTo>
                  <a:lnTo>
                    <a:pt x="11612760" y="2750540"/>
                  </a:lnTo>
                  <a:lnTo>
                    <a:pt x="0" y="2750540"/>
                  </a:lnTo>
                  <a:close/>
                </a:path>
              </a:pathLst>
            </a:custGeom>
            <a:solidFill>
              <a:srgbClr val="000000">
                <a:alpha val="0"/>
              </a:srgbClr>
            </a:solidFill>
          </p:spPr>
        </p:sp>
        <p:sp>
          <p:nvSpPr>
            <p:cNvPr id="51" name="TextBox 51"/>
            <p:cNvSpPr txBox="1"/>
            <p:nvPr/>
          </p:nvSpPr>
          <p:spPr>
            <a:xfrm>
              <a:off x="0" y="-85725"/>
              <a:ext cx="11612760" cy="2836265"/>
            </a:xfrm>
            <a:prstGeom prst="rect">
              <a:avLst/>
            </a:prstGeom>
          </p:spPr>
          <p:txBody>
            <a:bodyPr lIns="0" tIns="0" rIns="0" bIns="0" rtlCol="0" anchor="t"/>
            <a:lstStyle/>
            <a:p>
              <a:pPr algn="l">
                <a:lnSpc>
                  <a:spcPts val="3062"/>
                </a:lnSpc>
              </a:pPr>
              <a:r>
                <a:rPr lang="en-US" sz="1937" dirty="0">
                  <a:solidFill>
                    <a:srgbClr val="2A2742"/>
                  </a:solidFill>
                  <a:latin typeface="Arimo"/>
                  <a:ea typeface="Arimo"/>
                  <a:cs typeface="Arimo"/>
                  <a:sym typeface="Arimo"/>
                </a:rPr>
                <a:t>The left sidebar provides various filters, including Data Producers, Groups, Formats and Licenses. Additionally, datasets can be searched using the search bar at the top of the page. </a:t>
              </a:r>
            </a:p>
          </p:txBody>
        </p:sp>
      </p:grpSp>
      <p:pic>
        <p:nvPicPr>
          <p:cNvPr id="61" name="Picture 60">
            <a:extLst>
              <a:ext uri="{FF2B5EF4-FFF2-40B4-BE49-F238E27FC236}">
                <a16:creationId xmlns:a16="http://schemas.microsoft.com/office/drawing/2014/main" id="{9008F773-8FAA-F191-0CAF-9BB7D5CC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296" y="275895"/>
            <a:ext cx="9748666" cy="770485"/>
          </a:xfrm>
          <a:prstGeom prst="rect">
            <a:avLst/>
          </a:prstGeom>
          <a:ln>
            <a:noFill/>
          </a:ln>
          <a:effectLst>
            <a:outerShdw blurRad="190500" algn="tl" rotWithShape="0">
              <a:srgbClr val="000000">
                <a:alpha val="70000"/>
              </a:srgbClr>
            </a:outerShdw>
          </a:effectLst>
        </p:spPr>
      </p:pic>
      <p:pic>
        <p:nvPicPr>
          <p:cNvPr id="63" name="Picture 62">
            <a:extLst>
              <a:ext uri="{FF2B5EF4-FFF2-40B4-BE49-F238E27FC236}">
                <a16:creationId xmlns:a16="http://schemas.microsoft.com/office/drawing/2014/main" id="{118ADA02-A979-E9BC-2875-B823D5C29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4883" y="1439115"/>
            <a:ext cx="5216325" cy="6803392"/>
          </a:xfrm>
          <a:prstGeom prst="rect">
            <a:avLst/>
          </a:prstGeom>
          <a:ln>
            <a:noFill/>
          </a:ln>
          <a:effectLst>
            <a:outerShdw blurRad="190500" algn="tl" rotWithShape="0">
              <a:srgbClr val="000000">
                <a:alpha val="70000"/>
              </a:srgbClr>
            </a:outerShdw>
          </a:effectLst>
        </p:spPr>
      </p:pic>
      <p:grpSp>
        <p:nvGrpSpPr>
          <p:cNvPr id="56" name="Group 56"/>
          <p:cNvGrpSpPr/>
          <p:nvPr/>
        </p:nvGrpSpPr>
        <p:grpSpPr>
          <a:xfrm>
            <a:off x="10422213" y="3024015"/>
            <a:ext cx="3598587" cy="747886"/>
            <a:chOff x="-21006" y="-52463"/>
            <a:chExt cx="3857625" cy="671195"/>
          </a:xfrm>
          <a:solidFill>
            <a:srgbClr val="FF0000"/>
          </a:solidFill>
        </p:grpSpPr>
        <p:sp>
          <p:nvSpPr>
            <p:cNvPr id="57" name="Freeform 57"/>
            <p:cNvSpPr/>
            <p:nvPr/>
          </p:nvSpPr>
          <p:spPr>
            <a:xfrm>
              <a:off x="-21006" y="-52463"/>
              <a:ext cx="3857625" cy="671195"/>
            </a:xfrm>
            <a:custGeom>
              <a:avLst/>
              <a:gdLst/>
              <a:ahLst/>
              <a:cxnLst/>
              <a:rect l="l" t="t" r="r" b="b"/>
              <a:pathLst>
                <a:path w="3857625" h="671195">
                  <a:moveTo>
                    <a:pt x="23749" y="0"/>
                  </a:moveTo>
                  <a:lnTo>
                    <a:pt x="3833749" y="0"/>
                  </a:lnTo>
                  <a:cubicBezTo>
                    <a:pt x="3846957" y="0"/>
                    <a:pt x="3857625" y="10668"/>
                    <a:pt x="3857625" y="23876"/>
                  </a:cubicBezTo>
                  <a:lnTo>
                    <a:pt x="3857625" y="647319"/>
                  </a:lnTo>
                  <a:cubicBezTo>
                    <a:pt x="3857625" y="660527"/>
                    <a:pt x="3846957" y="671195"/>
                    <a:pt x="3833749" y="671195"/>
                  </a:cubicBezTo>
                  <a:lnTo>
                    <a:pt x="23749" y="671195"/>
                  </a:lnTo>
                  <a:cubicBezTo>
                    <a:pt x="10668" y="671068"/>
                    <a:pt x="0" y="660400"/>
                    <a:pt x="0" y="647319"/>
                  </a:cubicBezTo>
                  <a:lnTo>
                    <a:pt x="0" y="23749"/>
                  </a:lnTo>
                  <a:cubicBezTo>
                    <a:pt x="0" y="10668"/>
                    <a:pt x="10668" y="0"/>
                    <a:pt x="23749" y="0"/>
                  </a:cubicBezTo>
                  <a:moveTo>
                    <a:pt x="23749" y="47625"/>
                  </a:moveTo>
                  <a:lnTo>
                    <a:pt x="23749" y="23749"/>
                  </a:lnTo>
                  <a:lnTo>
                    <a:pt x="47625" y="23749"/>
                  </a:lnTo>
                  <a:lnTo>
                    <a:pt x="47625" y="647319"/>
                  </a:lnTo>
                  <a:lnTo>
                    <a:pt x="23749" y="647319"/>
                  </a:lnTo>
                  <a:lnTo>
                    <a:pt x="23749" y="623443"/>
                  </a:lnTo>
                  <a:lnTo>
                    <a:pt x="3833749" y="623443"/>
                  </a:lnTo>
                  <a:lnTo>
                    <a:pt x="3833749" y="647319"/>
                  </a:lnTo>
                  <a:lnTo>
                    <a:pt x="3810000" y="647319"/>
                  </a:lnTo>
                  <a:lnTo>
                    <a:pt x="3810000" y="23749"/>
                  </a:lnTo>
                  <a:lnTo>
                    <a:pt x="3833876" y="23749"/>
                  </a:lnTo>
                  <a:lnTo>
                    <a:pt x="3833876" y="47625"/>
                  </a:lnTo>
                  <a:lnTo>
                    <a:pt x="23749" y="47625"/>
                  </a:lnTo>
                  <a:close/>
                </a:path>
              </a:pathLst>
            </a:custGeom>
            <a:grpFill/>
            <a:ln w="6350">
              <a:solidFill>
                <a:srgbClr val="FF0000"/>
              </a:solidFill>
            </a:ln>
          </p:spPr>
        </p:sp>
      </p:grpSp>
      <p:cxnSp>
        <p:nvCxnSpPr>
          <p:cNvPr id="65" name="Straight Arrow Connector 64">
            <a:extLst>
              <a:ext uri="{FF2B5EF4-FFF2-40B4-BE49-F238E27FC236}">
                <a16:creationId xmlns:a16="http://schemas.microsoft.com/office/drawing/2014/main" id="{5E13D7A5-C39A-F95A-8AF9-991434DE1ABB}"/>
              </a:ext>
            </a:extLst>
          </p:cNvPr>
          <p:cNvCxnSpPr>
            <a:cxnSpLocks/>
          </p:cNvCxnSpPr>
          <p:nvPr/>
        </p:nvCxnSpPr>
        <p:spPr>
          <a:xfrm>
            <a:off x="15773400" y="3543300"/>
            <a:ext cx="0" cy="1494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7331C43E-58BA-4E10-F811-449F3F64BA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801" y="5189878"/>
            <a:ext cx="3817032" cy="4906621"/>
          </a:xfrm>
          <a:prstGeom prst="rect">
            <a:avLst/>
          </a:prstGeom>
          <a:ln>
            <a:noFill/>
          </a:ln>
          <a:effectLst>
            <a:outerShdw blurRad="190500" algn="tl" rotWithShape="0">
              <a:srgbClr val="000000">
                <a:alpha val="70000"/>
              </a:srgbClr>
            </a:outerShdw>
          </a:effectLst>
        </p:spPr>
      </p:pic>
      <p:cxnSp>
        <p:nvCxnSpPr>
          <p:cNvPr id="70" name="Straight Connector 69">
            <a:extLst>
              <a:ext uri="{FF2B5EF4-FFF2-40B4-BE49-F238E27FC236}">
                <a16:creationId xmlns:a16="http://schemas.microsoft.com/office/drawing/2014/main" id="{807F7C6F-3DA8-1E07-597C-E1D153FD4296}"/>
              </a:ext>
            </a:extLst>
          </p:cNvPr>
          <p:cNvCxnSpPr/>
          <p:nvPr/>
        </p:nvCxnSpPr>
        <p:spPr>
          <a:xfrm>
            <a:off x="14401801" y="3543300"/>
            <a:ext cx="13715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E4B946C-307C-3C29-8A63-446D5455B586}"/>
              </a:ext>
            </a:extLst>
          </p:cNvPr>
          <p:cNvCxnSpPr>
            <a:cxnSpLocks/>
          </p:cNvCxnSpPr>
          <p:nvPr/>
        </p:nvCxnSpPr>
        <p:spPr>
          <a:xfrm>
            <a:off x="17068800" y="971855"/>
            <a:ext cx="0" cy="8765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44FF9D1-60A4-D566-891A-774E25B747DD}"/>
              </a:ext>
            </a:extLst>
          </p:cNvPr>
          <p:cNvCxnSpPr>
            <a:cxnSpLocks/>
          </p:cNvCxnSpPr>
          <p:nvPr/>
        </p:nvCxnSpPr>
        <p:spPr>
          <a:xfrm flipH="1">
            <a:off x="14401801" y="1848413"/>
            <a:ext cx="26669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5107</TotalTime>
  <Words>1376</Words>
  <Application>Microsoft Office PowerPoint</Application>
  <PresentationFormat>Custom</PresentationFormat>
  <Paragraphs>136</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Roboto Bold</vt:lpstr>
      <vt:lpstr>Roboto</vt:lpstr>
      <vt:lpstr>Arimo</vt:lpstr>
      <vt:lpstr>Calibri</vt:lpstr>
      <vt:lpstr>Poppins Bold</vt:lpstr>
      <vt:lpstr>Poppins</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National-Water-Data-Portal-User-Manual v0.1.pptx</dc:title>
  <dc:creator>admin</dc:creator>
  <cp:lastModifiedBy>admin</cp:lastModifiedBy>
  <cp:revision>71</cp:revision>
  <dcterms:created xsi:type="dcterms:W3CDTF">2006-08-16T00:00:00Z</dcterms:created>
  <dcterms:modified xsi:type="dcterms:W3CDTF">2025-04-01T10:58:07Z</dcterms:modified>
  <dc:identifier>DAGiDc8FTmk</dc:identifier>
</cp:coreProperties>
</file>